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media/image5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9" r:id="rId3"/>
    <p:sldMasterId id="2147483696" r:id="rId4"/>
  </p:sldMasterIdLst>
  <p:notesMasterIdLst>
    <p:notesMasterId r:id="rId24"/>
  </p:notesMasterIdLst>
  <p:sldIdLst>
    <p:sldId id="1197" r:id="rId5"/>
    <p:sldId id="289" r:id="rId6"/>
    <p:sldId id="291" r:id="rId7"/>
    <p:sldId id="316" r:id="rId8"/>
    <p:sldId id="1189" r:id="rId9"/>
    <p:sldId id="1195" r:id="rId10"/>
    <p:sldId id="280" r:id="rId11"/>
    <p:sldId id="1196" r:id="rId12"/>
    <p:sldId id="322" r:id="rId13"/>
    <p:sldId id="259" r:id="rId14"/>
    <p:sldId id="287" r:id="rId15"/>
    <p:sldId id="273" r:id="rId16"/>
    <p:sldId id="1198" r:id="rId17"/>
    <p:sldId id="284" r:id="rId18"/>
    <p:sldId id="285" r:id="rId19"/>
    <p:sldId id="281" r:id="rId20"/>
    <p:sldId id="274" r:id="rId21"/>
    <p:sldId id="278" r:id="rId22"/>
    <p:sldId id="302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23" autoAdjust="0"/>
  </p:normalViewPr>
  <p:slideViewPr>
    <p:cSldViewPr>
      <p:cViewPr varScale="1">
        <p:scale>
          <a:sx n="85" d="100"/>
          <a:sy n="85" d="100"/>
        </p:scale>
        <p:origin x="26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2E351F-84B0-469C-8599-A9C863013E3B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2DA1B0-FDC8-4311-9E0F-56A3F619118F}">
      <dgm:prSet phldrT="[Text]" custT="1"/>
      <dgm:spPr/>
      <dgm:t>
        <a:bodyPr/>
        <a:lstStyle/>
        <a:p>
          <a:r>
            <a:rPr lang="id-ID" sz="2000" b="1" cap="none" spc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Produksi dan Produktivitas Perkebunan belum optimal</a:t>
          </a:r>
          <a:endParaRPr lang="en-US" sz="2000" b="1" dirty="0"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EEF18715-86AB-411D-8E15-A9727A2DB65E}" type="parTrans" cxnId="{D7C6B1C9-5C1F-4EC4-97D1-B44155E84B1E}">
      <dgm:prSet/>
      <dgm:spPr/>
      <dgm:t>
        <a:bodyPr/>
        <a:lstStyle/>
        <a:p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93F549E3-1990-4C65-A1CE-CFEFB36AE6AC}" type="sibTrans" cxnId="{D7C6B1C9-5C1F-4EC4-97D1-B44155E84B1E}">
      <dgm:prSet/>
      <dgm:spPr/>
      <dgm:t>
        <a:bodyPr/>
        <a:lstStyle/>
        <a:p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F41BDC9C-4ED6-4D84-9922-CF23C8822C94}">
      <dgm:prSet phldrT="[Text]" custT="1"/>
      <dgm:spPr/>
      <dgm:t>
        <a:bodyPr/>
        <a:lstStyle/>
        <a:p>
          <a:r>
            <a:rPr lang="id-ID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Masih rendahnya mutu produk komoditas utama perkebunan 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E8B415CE-8F5F-4EDC-96FB-89057E5C853F}" type="parTrans" cxnId="{4D8E2EDA-58F9-4EBC-98F6-8D7C9F65A9CA}">
      <dgm:prSet/>
      <dgm:spPr/>
      <dgm:t>
        <a:bodyPr/>
        <a:lstStyle/>
        <a:p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913AEE6E-EC7B-47F1-A29E-F702B7288C6B}" type="sibTrans" cxnId="{4D8E2EDA-58F9-4EBC-98F6-8D7C9F65A9CA}">
      <dgm:prSet/>
      <dgm:spPr/>
      <dgm:t>
        <a:bodyPr/>
        <a:lstStyle/>
        <a:p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D843FAB6-98C0-44D7-849C-7827C774A7E4}">
      <dgm:prSet phldrT="[Text]" custT="1"/>
      <dgm:spPr/>
      <dgm:t>
        <a:bodyPr/>
        <a:lstStyle/>
        <a:p>
          <a:r>
            <a:rPr lang="en-US" sz="2000" b="1" i="0" u="none" strike="noStrike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Masih</a:t>
          </a:r>
          <a:r>
            <a:rPr lang="id-ID" sz="20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banyak</a:t>
          </a:r>
          <a:r>
            <a:rPr lang="id-ID" sz="20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kebun</a:t>
          </a:r>
          <a:r>
            <a:rPr lang="id-ID" sz="20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yang</a:t>
          </a:r>
          <a:r>
            <a:rPr lang="id-ID" sz="20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berada</a:t>
          </a:r>
          <a:r>
            <a:rPr lang="id-ID" sz="20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didalam</a:t>
          </a:r>
          <a:r>
            <a:rPr lang="id-ID" sz="20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Kawasan</a:t>
          </a:r>
          <a:r>
            <a:rPr lang="id-ID" sz="20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Hutan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CC9ECDC6-B5AB-44FA-8956-D20185A7D7D2}" type="parTrans" cxnId="{E8969A7E-10F3-4023-A7FC-1DC1BE9B1870}">
      <dgm:prSet/>
      <dgm:spPr/>
      <dgm:t>
        <a:bodyPr/>
        <a:lstStyle/>
        <a:p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3FA96D66-4492-43ED-BEC9-F82F651A136A}" type="sibTrans" cxnId="{E8969A7E-10F3-4023-A7FC-1DC1BE9B1870}">
      <dgm:prSet/>
      <dgm:spPr/>
      <dgm:t>
        <a:bodyPr/>
        <a:lstStyle/>
        <a:p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B2889804-C795-48C9-BB9E-E7E7D9F2B4C2}">
      <dgm:prSet custT="1"/>
      <dgm:spPr/>
      <dgm:t>
        <a:bodyPr/>
        <a:lstStyle/>
        <a:p>
          <a:r>
            <a:rPr lang="x-non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Belum optimalnya pendataan pelaku usaha perkebunan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4AC6FC80-40DF-4B94-ACB4-5582D34CAFB7}" type="parTrans" cxnId="{A258A8F6-C09B-41D9-B0EB-0E1DA1179D22}">
      <dgm:prSet/>
      <dgm:spPr/>
      <dgm:t>
        <a:bodyPr/>
        <a:lstStyle/>
        <a:p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3F374E96-B0CA-46D1-BE30-9DF189FC94A3}" type="sibTrans" cxnId="{A258A8F6-C09B-41D9-B0EB-0E1DA1179D22}">
      <dgm:prSet/>
      <dgm:spPr/>
      <dgm:t>
        <a:bodyPr/>
        <a:lstStyle/>
        <a:p>
          <a:endParaRPr lang="en-US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AB180E63-1139-4744-842F-053B90D6286C}">
      <dgm:prSet custT="1"/>
      <dgm:spPr/>
      <dgm:t>
        <a:bodyPr/>
        <a:lstStyle/>
        <a:p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Harga Komoditas yang fluktuatif dan tidak berkeadilan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8FC303FF-015B-42A1-924A-57A581E12ECD}" type="parTrans" cxnId="{21835365-1F8B-42B1-97D4-B924E8652425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BB6A0C41-B5EF-4894-B2E5-EA81DBAF4847}" type="sibTrans" cxnId="{21835365-1F8B-42B1-97D4-B924E8652425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705E5D71-9D22-4AB1-8243-CA38568390BB}">
      <dgm:prSet custT="1"/>
      <dgm:spPr/>
      <dgm:t>
        <a:bodyPr/>
        <a:lstStyle/>
        <a:p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Hilirisasi belum optimal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4B6706-424F-4D72-A9F2-AED6A5B612F0}" type="parTrans" cxnId="{336ADD54-A13B-4A06-B2D1-F4C8B6DB7043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639B46-422A-4200-9FE0-53BE978B3E39}" type="sibTrans" cxnId="{336ADD54-A13B-4A06-B2D1-F4C8B6DB7043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AC8DA1-DE6A-43DA-BFFC-ACD976CFEAA3}">
      <dgm:prSet phldrT="[Text]" custT="1"/>
      <dgm:spPr/>
      <dgm:t>
        <a:bodyPr/>
        <a:lstStyle/>
        <a:p>
          <a:r>
            <a:rPr lang="id-ID" sz="2000" b="1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P</a:t>
          </a:r>
          <a:r>
            <a:rPr lang="en-US" sz="2000" b="1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erlindungan</a:t>
          </a:r>
          <a:r>
            <a:rPr lang="en-US" sz="2000" b="1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dan</a:t>
          </a:r>
          <a:r>
            <a:rPr lang="en-US" sz="2000" b="1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kepastian</a:t>
          </a:r>
          <a:r>
            <a:rPr lang="en-US" sz="2000" b="1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hukum</a:t>
          </a:r>
          <a:r>
            <a:rPr lang="en-US" sz="2000" b="1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dan</a:t>
          </a:r>
          <a:r>
            <a:rPr lang="en-US" sz="2000" b="1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berusaha</a:t>
          </a:r>
          <a:r>
            <a:rPr lang="en-US" sz="2000" b="1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bagi</a:t>
          </a:r>
          <a:r>
            <a:rPr lang="en-US" sz="2000" b="1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pekebun</a:t>
          </a:r>
          <a:endParaRPr lang="en-US" sz="2000" b="1" dirty="0"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gm:t>
    </dgm:pt>
    <dgm:pt modelId="{82B17377-E716-4AF0-BC52-6EF28D7EA552}" type="parTrans" cxnId="{CDBB3406-9D07-4480-A160-17E19EF7D33D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4A57-7DF6-46F7-8EDD-08BAAD704181}" type="sibTrans" cxnId="{CDBB3406-9D07-4480-A160-17E19EF7D33D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3056DB-1CD7-4CF0-83C3-0DA7EAFB4844}">
      <dgm:prSet phldrT="[Text]"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Rendahnya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SDM Perkebunan</a:t>
          </a:r>
        </a:p>
      </dgm:t>
    </dgm:pt>
    <dgm:pt modelId="{AF3ABB11-B9B3-4F25-ADDE-1D1A2D2217C9}" type="parTrans" cxnId="{52243955-A640-43D8-AA21-364503BAE919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F4F166-5CB3-4ECC-9118-5377F5149769}" type="sibTrans" cxnId="{52243955-A640-43D8-AA21-364503BAE919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51EA5B-E37C-4255-921F-ADE42DE3AD1B}" type="pres">
      <dgm:prSet presAssocID="{A02E351F-84B0-469C-8599-A9C863013E3B}" presName="linear" presStyleCnt="0">
        <dgm:presLayoutVars>
          <dgm:animLvl val="lvl"/>
          <dgm:resizeHandles val="exact"/>
        </dgm:presLayoutVars>
      </dgm:prSet>
      <dgm:spPr/>
    </dgm:pt>
    <dgm:pt modelId="{31F67A0B-A947-45BF-A0F0-961DA7FE1F3C}" type="pres">
      <dgm:prSet presAssocID="{402DA1B0-FDC8-4311-9E0F-56A3F619118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C54B5E0-67C7-45B9-B062-788C486C6C5F}" type="pres">
      <dgm:prSet presAssocID="{93F549E3-1990-4C65-A1CE-CFEFB36AE6AC}" presName="spacer" presStyleCnt="0"/>
      <dgm:spPr/>
    </dgm:pt>
    <dgm:pt modelId="{30509E7F-5B83-4940-9117-0600AE873E77}" type="pres">
      <dgm:prSet presAssocID="{F41BDC9C-4ED6-4D84-9922-CF23C8822C94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77CAA30-44BE-44AB-AC64-13B4FEE73D27}" type="pres">
      <dgm:prSet presAssocID="{913AEE6E-EC7B-47F1-A29E-F702B7288C6B}" presName="spacer" presStyleCnt="0"/>
      <dgm:spPr/>
    </dgm:pt>
    <dgm:pt modelId="{B8999457-899F-4645-B337-838B8BCF1577}" type="pres">
      <dgm:prSet presAssocID="{D843FAB6-98C0-44D7-849C-7827C774A7E4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EDB9ABF-01EB-4FE9-ADC4-B683E26303DD}" type="pres">
      <dgm:prSet presAssocID="{3FA96D66-4492-43ED-BEC9-F82F651A136A}" presName="spacer" presStyleCnt="0"/>
      <dgm:spPr/>
    </dgm:pt>
    <dgm:pt modelId="{1A73A200-A1F3-45A0-9056-2801B243A931}" type="pres">
      <dgm:prSet presAssocID="{B2889804-C795-48C9-BB9E-E7E7D9F2B4C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C6CCAA0D-219B-40C3-8A83-AC080C0B446F}" type="pres">
      <dgm:prSet presAssocID="{3F374E96-B0CA-46D1-BE30-9DF189FC94A3}" presName="spacer" presStyleCnt="0"/>
      <dgm:spPr/>
    </dgm:pt>
    <dgm:pt modelId="{7E5B4CAE-DD57-437F-B0CB-2ED1CC6BD672}" type="pres">
      <dgm:prSet presAssocID="{AB180E63-1139-4744-842F-053B90D6286C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2A2DDAA-25D6-4224-A880-E4434E85CD6E}" type="pres">
      <dgm:prSet presAssocID="{BB6A0C41-B5EF-4894-B2E5-EA81DBAF4847}" presName="spacer" presStyleCnt="0"/>
      <dgm:spPr/>
    </dgm:pt>
    <dgm:pt modelId="{4E662776-3731-414A-8B8D-BE5D6EA14E08}" type="pres">
      <dgm:prSet presAssocID="{705E5D71-9D22-4AB1-8243-CA38568390BB}" presName="parentText" presStyleLbl="node1" presStyleIdx="5" presStyleCnt="8" custScaleY="90909">
        <dgm:presLayoutVars>
          <dgm:chMax val="0"/>
          <dgm:bulletEnabled val="1"/>
        </dgm:presLayoutVars>
      </dgm:prSet>
      <dgm:spPr/>
    </dgm:pt>
    <dgm:pt modelId="{588FC227-6A5F-487D-9DF9-F3B6335734E3}" type="pres">
      <dgm:prSet presAssocID="{45639B46-422A-4200-9FE0-53BE978B3E39}" presName="spacer" presStyleCnt="0"/>
      <dgm:spPr/>
    </dgm:pt>
    <dgm:pt modelId="{3C43B0E1-1A3C-4BCB-AA3F-A7A88D26E823}" type="pres">
      <dgm:prSet presAssocID="{26AC8DA1-DE6A-43DA-BFFC-ACD976CFEAA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E390BEAB-2EB9-4198-822E-D99D7EB325E1}" type="pres">
      <dgm:prSet presAssocID="{B09B4A57-7DF6-46F7-8EDD-08BAAD704181}" presName="spacer" presStyleCnt="0"/>
      <dgm:spPr/>
    </dgm:pt>
    <dgm:pt modelId="{76F5FE50-DD11-4561-842C-9CDDE5ED874B}" type="pres">
      <dgm:prSet presAssocID="{353056DB-1CD7-4CF0-83C3-0DA7EAFB4844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E798DF00-54AE-4EBA-A1A3-064A5B8E583F}" type="presOf" srcId="{A02E351F-84B0-469C-8599-A9C863013E3B}" destId="{5051EA5B-E37C-4255-921F-ADE42DE3AD1B}" srcOrd="0" destOrd="0" presId="urn:microsoft.com/office/officeart/2005/8/layout/vList2"/>
    <dgm:cxn modelId="{6E8A3502-48ED-445C-A616-EF2CA416B9A5}" type="presOf" srcId="{705E5D71-9D22-4AB1-8243-CA38568390BB}" destId="{4E662776-3731-414A-8B8D-BE5D6EA14E08}" srcOrd="0" destOrd="0" presId="urn:microsoft.com/office/officeart/2005/8/layout/vList2"/>
    <dgm:cxn modelId="{CDBB3406-9D07-4480-A160-17E19EF7D33D}" srcId="{A02E351F-84B0-469C-8599-A9C863013E3B}" destId="{26AC8DA1-DE6A-43DA-BFFC-ACD976CFEAA3}" srcOrd="6" destOrd="0" parTransId="{82B17377-E716-4AF0-BC52-6EF28D7EA552}" sibTransId="{B09B4A57-7DF6-46F7-8EDD-08BAAD704181}"/>
    <dgm:cxn modelId="{6EFF5529-BEB9-4F67-B515-9035540634AE}" type="presOf" srcId="{B2889804-C795-48C9-BB9E-E7E7D9F2B4C2}" destId="{1A73A200-A1F3-45A0-9056-2801B243A931}" srcOrd="0" destOrd="0" presId="urn:microsoft.com/office/officeart/2005/8/layout/vList2"/>
    <dgm:cxn modelId="{21835365-1F8B-42B1-97D4-B924E8652425}" srcId="{A02E351F-84B0-469C-8599-A9C863013E3B}" destId="{AB180E63-1139-4744-842F-053B90D6286C}" srcOrd="4" destOrd="0" parTransId="{8FC303FF-015B-42A1-924A-57A581E12ECD}" sibTransId="{BB6A0C41-B5EF-4894-B2E5-EA81DBAF4847}"/>
    <dgm:cxn modelId="{336ADD54-A13B-4A06-B2D1-F4C8B6DB7043}" srcId="{A02E351F-84B0-469C-8599-A9C863013E3B}" destId="{705E5D71-9D22-4AB1-8243-CA38568390BB}" srcOrd="5" destOrd="0" parTransId="{334B6706-424F-4D72-A9F2-AED6A5B612F0}" sibTransId="{45639B46-422A-4200-9FE0-53BE978B3E39}"/>
    <dgm:cxn modelId="{52243955-A640-43D8-AA21-364503BAE919}" srcId="{A02E351F-84B0-469C-8599-A9C863013E3B}" destId="{353056DB-1CD7-4CF0-83C3-0DA7EAFB4844}" srcOrd="7" destOrd="0" parTransId="{AF3ABB11-B9B3-4F25-ADDE-1D1A2D2217C9}" sibTransId="{A9F4F166-5CB3-4ECC-9118-5377F5149769}"/>
    <dgm:cxn modelId="{E8969A7E-10F3-4023-A7FC-1DC1BE9B1870}" srcId="{A02E351F-84B0-469C-8599-A9C863013E3B}" destId="{D843FAB6-98C0-44D7-849C-7827C774A7E4}" srcOrd="2" destOrd="0" parTransId="{CC9ECDC6-B5AB-44FA-8956-D20185A7D7D2}" sibTransId="{3FA96D66-4492-43ED-BEC9-F82F651A136A}"/>
    <dgm:cxn modelId="{8BAE4A97-9B49-4662-99F4-57D9BAD836D9}" type="presOf" srcId="{F41BDC9C-4ED6-4D84-9922-CF23C8822C94}" destId="{30509E7F-5B83-4940-9117-0600AE873E77}" srcOrd="0" destOrd="0" presId="urn:microsoft.com/office/officeart/2005/8/layout/vList2"/>
    <dgm:cxn modelId="{74C055B5-96FA-4976-8409-0E38DE61F6C3}" type="presOf" srcId="{AB180E63-1139-4744-842F-053B90D6286C}" destId="{7E5B4CAE-DD57-437F-B0CB-2ED1CC6BD672}" srcOrd="0" destOrd="0" presId="urn:microsoft.com/office/officeart/2005/8/layout/vList2"/>
    <dgm:cxn modelId="{0096E6C8-9584-4438-8005-68DBE49F0D75}" type="presOf" srcId="{353056DB-1CD7-4CF0-83C3-0DA7EAFB4844}" destId="{76F5FE50-DD11-4561-842C-9CDDE5ED874B}" srcOrd="0" destOrd="0" presId="urn:microsoft.com/office/officeart/2005/8/layout/vList2"/>
    <dgm:cxn modelId="{D7C6B1C9-5C1F-4EC4-97D1-B44155E84B1E}" srcId="{A02E351F-84B0-469C-8599-A9C863013E3B}" destId="{402DA1B0-FDC8-4311-9E0F-56A3F619118F}" srcOrd="0" destOrd="0" parTransId="{EEF18715-86AB-411D-8E15-A9727A2DB65E}" sibTransId="{93F549E3-1990-4C65-A1CE-CFEFB36AE6AC}"/>
    <dgm:cxn modelId="{7EEB89D0-341D-4981-8589-902796F94E8E}" type="presOf" srcId="{D843FAB6-98C0-44D7-849C-7827C774A7E4}" destId="{B8999457-899F-4645-B337-838B8BCF1577}" srcOrd="0" destOrd="0" presId="urn:microsoft.com/office/officeart/2005/8/layout/vList2"/>
    <dgm:cxn modelId="{4D8E2EDA-58F9-4EBC-98F6-8D7C9F65A9CA}" srcId="{A02E351F-84B0-469C-8599-A9C863013E3B}" destId="{F41BDC9C-4ED6-4D84-9922-CF23C8822C94}" srcOrd="1" destOrd="0" parTransId="{E8B415CE-8F5F-4EDC-96FB-89057E5C853F}" sibTransId="{913AEE6E-EC7B-47F1-A29E-F702B7288C6B}"/>
    <dgm:cxn modelId="{2F3B3AE2-A342-4A8F-8D2E-8F178C3BAF70}" type="presOf" srcId="{26AC8DA1-DE6A-43DA-BFFC-ACD976CFEAA3}" destId="{3C43B0E1-1A3C-4BCB-AA3F-A7A88D26E823}" srcOrd="0" destOrd="0" presId="urn:microsoft.com/office/officeart/2005/8/layout/vList2"/>
    <dgm:cxn modelId="{755D9CE3-E4A5-4CE1-924A-4B29AE20340A}" type="presOf" srcId="{402DA1B0-FDC8-4311-9E0F-56A3F619118F}" destId="{31F67A0B-A947-45BF-A0F0-961DA7FE1F3C}" srcOrd="0" destOrd="0" presId="urn:microsoft.com/office/officeart/2005/8/layout/vList2"/>
    <dgm:cxn modelId="{A258A8F6-C09B-41D9-B0EB-0E1DA1179D22}" srcId="{A02E351F-84B0-469C-8599-A9C863013E3B}" destId="{B2889804-C795-48C9-BB9E-E7E7D9F2B4C2}" srcOrd="3" destOrd="0" parTransId="{4AC6FC80-40DF-4B94-ACB4-5582D34CAFB7}" sibTransId="{3F374E96-B0CA-46D1-BE30-9DF189FC94A3}"/>
    <dgm:cxn modelId="{78C66E4B-CC94-4E81-9A52-6BD2423FEB4D}" type="presParOf" srcId="{5051EA5B-E37C-4255-921F-ADE42DE3AD1B}" destId="{31F67A0B-A947-45BF-A0F0-961DA7FE1F3C}" srcOrd="0" destOrd="0" presId="urn:microsoft.com/office/officeart/2005/8/layout/vList2"/>
    <dgm:cxn modelId="{B12F75AC-AD31-4E50-A48B-4FE3A8C448A2}" type="presParOf" srcId="{5051EA5B-E37C-4255-921F-ADE42DE3AD1B}" destId="{6C54B5E0-67C7-45B9-B062-788C486C6C5F}" srcOrd="1" destOrd="0" presId="urn:microsoft.com/office/officeart/2005/8/layout/vList2"/>
    <dgm:cxn modelId="{848FDD70-CCF6-4E29-B26A-9B8A000A3010}" type="presParOf" srcId="{5051EA5B-E37C-4255-921F-ADE42DE3AD1B}" destId="{30509E7F-5B83-4940-9117-0600AE873E77}" srcOrd="2" destOrd="0" presId="urn:microsoft.com/office/officeart/2005/8/layout/vList2"/>
    <dgm:cxn modelId="{168FE39E-C6B7-4F1B-97DE-E1AC9E7B0809}" type="presParOf" srcId="{5051EA5B-E37C-4255-921F-ADE42DE3AD1B}" destId="{B77CAA30-44BE-44AB-AC64-13B4FEE73D27}" srcOrd="3" destOrd="0" presId="urn:microsoft.com/office/officeart/2005/8/layout/vList2"/>
    <dgm:cxn modelId="{83F6084E-CAF4-4A18-826C-63CA930698FA}" type="presParOf" srcId="{5051EA5B-E37C-4255-921F-ADE42DE3AD1B}" destId="{B8999457-899F-4645-B337-838B8BCF1577}" srcOrd="4" destOrd="0" presId="urn:microsoft.com/office/officeart/2005/8/layout/vList2"/>
    <dgm:cxn modelId="{1EFC1FDE-A4D4-4A38-BD1F-33F963C44A64}" type="presParOf" srcId="{5051EA5B-E37C-4255-921F-ADE42DE3AD1B}" destId="{6EDB9ABF-01EB-4FE9-ADC4-B683E26303DD}" srcOrd="5" destOrd="0" presId="urn:microsoft.com/office/officeart/2005/8/layout/vList2"/>
    <dgm:cxn modelId="{5218CED9-B7FE-499E-9AEF-B5302A345F4B}" type="presParOf" srcId="{5051EA5B-E37C-4255-921F-ADE42DE3AD1B}" destId="{1A73A200-A1F3-45A0-9056-2801B243A931}" srcOrd="6" destOrd="0" presId="urn:microsoft.com/office/officeart/2005/8/layout/vList2"/>
    <dgm:cxn modelId="{3316ED5F-C937-43E3-8B09-C719C4A2AE14}" type="presParOf" srcId="{5051EA5B-E37C-4255-921F-ADE42DE3AD1B}" destId="{C6CCAA0D-219B-40C3-8A83-AC080C0B446F}" srcOrd="7" destOrd="0" presId="urn:microsoft.com/office/officeart/2005/8/layout/vList2"/>
    <dgm:cxn modelId="{B1D6131A-1F60-4911-AECE-3AF093D1FAEF}" type="presParOf" srcId="{5051EA5B-E37C-4255-921F-ADE42DE3AD1B}" destId="{7E5B4CAE-DD57-437F-B0CB-2ED1CC6BD672}" srcOrd="8" destOrd="0" presId="urn:microsoft.com/office/officeart/2005/8/layout/vList2"/>
    <dgm:cxn modelId="{D49FDF75-CA9D-4C64-A6D5-EF11460CF2B2}" type="presParOf" srcId="{5051EA5B-E37C-4255-921F-ADE42DE3AD1B}" destId="{02A2DDAA-25D6-4224-A880-E4434E85CD6E}" srcOrd="9" destOrd="0" presId="urn:microsoft.com/office/officeart/2005/8/layout/vList2"/>
    <dgm:cxn modelId="{2686EA15-06D7-4AE0-8E4B-3A2E87197452}" type="presParOf" srcId="{5051EA5B-E37C-4255-921F-ADE42DE3AD1B}" destId="{4E662776-3731-414A-8B8D-BE5D6EA14E08}" srcOrd="10" destOrd="0" presId="urn:microsoft.com/office/officeart/2005/8/layout/vList2"/>
    <dgm:cxn modelId="{71E729D2-7F78-40DF-8DBD-12D2794FC171}" type="presParOf" srcId="{5051EA5B-E37C-4255-921F-ADE42DE3AD1B}" destId="{588FC227-6A5F-487D-9DF9-F3B6335734E3}" srcOrd="11" destOrd="0" presId="urn:microsoft.com/office/officeart/2005/8/layout/vList2"/>
    <dgm:cxn modelId="{A937CD19-6490-4A24-B8F5-0016FC289F90}" type="presParOf" srcId="{5051EA5B-E37C-4255-921F-ADE42DE3AD1B}" destId="{3C43B0E1-1A3C-4BCB-AA3F-A7A88D26E823}" srcOrd="12" destOrd="0" presId="urn:microsoft.com/office/officeart/2005/8/layout/vList2"/>
    <dgm:cxn modelId="{CAD01E59-5EDC-498A-AB9E-C6271EB4ED1F}" type="presParOf" srcId="{5051EA5B-E37C-4255-921F-ADE42DE3AD1B}" destId="{E390BEAB-2EB9-4198-822E-D99D7EB325E1}" srcOrd="13" destOrd="0" presId="urn:microsoft.com/office/officeart/2005/8/layout/vList2"/>
    <dgm:cxn modelId="{F726F6CF-8BBD-4812-BD48-CD61CC30EDFD}" type="presParOf" srcId="{5051EA5B-E37C-4255-921F-ADE42DE3AD1B}" destId="{76F5FE50-DD11-4561-842C-9CDDE5ED874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67A0B-A947-45BF-A0F0-961DA7FE1F3C}">
      <dsp:nvSpPr>
        <dsp:cNvPr id="0" name=""/>
        <dsp:cNvSpPr/>
      </dsp:nvSpPr>
      <dsp:spPr>
        <a:xfrm>
          <a:off x="0" y="1814"/>
          <a:ext cx="9939639" cy="6107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cap="none" spc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Produksi dan Produktivitas Perkebunan belum optimal</a:t>
          </a:r>
          <a:endParaRPr lang="en-US" sz="2000" b="1" kern="1200" dirty="0"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sp:txBody>
      <dsp:txXfrm>
        <a:off x="29814" y="31628"/>
        <a:ext cx="9880011" cy="551112"/>
      </dsp:txXfrm>
    </dsp:sp>
    <dsp:sp modelId="{30509E7F-5B83-4940-9117-0600AE873E77}">
      <dsp:nvSpPr>
        <dsp:cNvPr id="0" name=""/>
        <dsp:cNvSpPr/>
      </dsp:nvSpPr>
      <dsp:spPr>
        <a:xfrm>
          <a:off x="0" y="696074"/>
          <a:ext cx="9939639" cy="6107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Masih rendahnya mutu produk komoditas utama perkebunan 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sp:txBody>
      <dsp:txXfrm>
        <a:off x="29814" y="725888"/>
        <a:ext cx="9880011" cy="551112"/>
      </dsp:txXfrm>
    </dsp:sp>
    <dsp:sp modelId="{B8999457-899F-4645-B337-838B8BCF1577}">
      <dsp:nvSpPr>
        <dsp:cNvPr id="0" name=""/>
        <dsp:cNvSpPr/>
      </dsp:nvSpPr>
      <dsp:spPr>
        <a:xfrm>
          <a:off x="0" y="1390334"/>
          <a:ext cx="9939639" cy="6107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u="none" strike="noStrike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Masih</a:t>
          </a:r>
          <a:r>
            <a:rPr lang="id-ID" sz="2000" b="1" i="0" u="none" strike="noStrike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banyak</a:t>
          </a:r>
          <a:r>
            <a:rPr lang="id-ID" sz="2000" b="1" i="0" u="none" strike="noStrike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kebun</a:t>
          </a:r>
          <a:r>
            <a:rPr lang="id-ID" sz="2000" b="1" i="0" u="none" strike="noStrike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yang</a:t>
          </a:r>
          <a:r>
            <a:rPr lang="id-ID" sz="2000" b="1" i="0" u="none" strike="noStrike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berada</a:t>
          </a:r>
          <a:r>
            <a:rPr lang="id-ID" sz="2000" b="1" i="0" u="none" strike="noStrike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didalam</a:t>
          </a:r>
          <a:r>
            <a:rPr lang="id-ID" sz="2000" b="1" i="0" u="none" strike="noStrike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Kawasan</a:t>
          </a:r>
          <a:r>
            <a:rPr lang="id-ID" sz="2000" b="1" i="0" u="none" strike="noStrike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 </a:t>
          </a:r>
          <a:r>
            <a:rPr lang="en-US" sz="2000" b="1" i="0" u="none" strike="noStrike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  <a:cs typeface="+mn-cs"/>
            </a:rPr>
            <a:t>Hutan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sp:txBody>
      <dsp:txXfrm>
        <a:off x="29814" y="1420148"/>
        <a:ext cx="9880011" cy="551112"/>
      </dsp:txXfrm>
    </dsp:sp>
    <dsp:sp modelId="{1A73A200-A1F3-45A0-9056-2801B243A931}">
      <dsp:nvSpPr>
        <dsp:cNvPr id="0" name=""/>
        <dsp:cNvSpPr/>
      </dsp:nvSpPr>
      <dsp:spPr>
        <a:xfrm>
          <a:off x="0" y="2084594"/>
          <a:ext cx="9939639" cy="6107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Belum optimalnya pendataan pelaku usaha perkebunan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sp:txBody>
      <dsp:txXfrm>
        <a:off x="29814" y="2114408"/>
        <a:ext cx="9880011" cy="551112"/>
      </dsp:txXfrm>
    </dsp:sp>
    <dsp:sp modelId="{7E5B4CAE-DD57-437F-B0CB-2ED1CC6BD672}">
      <dsp:nvSpPr>
        <dsp:cNvPr id="0" name=""/>
        <dsp:cNvSpPr/>
      </dsp:nvSpPr>
      <dsp:spPr>
        <a:xfrm>
          <a:off x="0" y="2778854"/>
          <a:ext cx="9939639" cy="6107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Harga Komoditas yang fluktuatif dan tidak berkeadilan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sp:txBody>
      <dsp:txXfrm>
        <a:off x="29814" y="2808668"/>
        <a:ext cx="9880011" cy="551112"/>
      </dsp:txXfrm>
    </dsp:sp>
    <dsp:sp modelId="{4E662776-3731-414A-8B8D-BE5D6EA14E08}">
      <dsp:nvSpPr>
        <dsp:cNvPr id="0" name=""/>
        <dsp:cNvSpPr/>
      </dsp:nvSpPr>
      <dsp:spPr>
        <a:xfrm>
          <a:off x="0" y="3473114"/>
          <a:ext cx="9939639" cy="5552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Hilirisasi belum optimal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03" y="3500217"/>
        <a:ext cx="9885433" cy="501011"/>
      </dsp:txXfrm>
    </dsp:sp>
    <dsp:sp modelId="{3C43B0E1-1A3C-4BCB-AA3F-A7A88D26E823}">
      <dsp:nvSpPr>
        <dsp:cNvPr id="0" name=""/>
        <dsp:cNvSpPr/>
      </dsp:nvSpPr>
      <dsp:spPr>
        <a:xfrm>
          <a:off x="0" y="4111852"/>
          <a:ext cx="9939639" cy="6107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P</a:t>
          </a:r>
          <a:r>
            <a:rPr lang="en-US" sz="2000" b="1" kern="1200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erlindungan</a:t>
          </a:r>
          <a:r>
            <a:rPr lang="en-US" sz="2000" b="1" kern="1200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kern="1200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dan</a:t>
          </a:r>
          <a:r>
            <a:rPr lang="en-US" sz="2000" b="1" kern="1200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kern="1200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kepastian</a:t>
          </a:r>
          <a:r>
            <a:rPr lang="en-US" sz="2000" b="1" kern="1200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kern="1200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hukum</a:t>
          </a:r>
          <a:r>
            <a:rPr lang="en-US" sz="2000" b="1" kern="1200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kern="1200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dan</a:t>
          </a:r>
          <a:r>
            <a:rPr lang="en-US" sz="2000" b="1" kern="1200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kern="1200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berusaha</a:t>
          </a:r>
          <a:r>
            <a:rPr lang="en-US" sz="2000" b="1" kern="1200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kern="1200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bagi</a:t>
          </a:r>
          <a:r>
            <a:rPr lang="en-US" sz="2000" b="1" kern="1200" cap="none" spc="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</a:t>
          </a:r>
          <a:r>
            <a:rPr lang="en-US" sz="2000" b="1" kern="1200" cap="none" spc="0" dirty="0" err="1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pekebun</a:t>
          </a:r>
          <a:endParaRPr lang="en-US" sz="2000" b="1" kern="1200" dirty="0"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  <a:latin typeface="Adobe Fan Heiti Std B" panose="020B0700000000000000" pitchFamily="34" charset="-128"/>
            <a:ea typeface="Adobe Fan Heiti Std B" panose="020B0700000000000000" pitchFamily="34" charset="-128"/>
          </a:endParaRPr>
        </a:p>
      </dsp:txBody>
      <dsp:txXfrm>
        <a:off x="29814" y="4141666"/>
        <a:ext cx="9880011" cy="551112"/>
      </dsp:txXfrm>
    </dsp:sp>
    <dsp:sp modelId="{76F5FE50-DD11-4561-842C-9CDDE5ED874B}">
      <dsp:nvSpPr>
        <dsp:cNvPr id="0" name=""/>
        <dsp:cNvSpPr/>
      </dsp:nvSpPr>
      <dsp:spPr>
        <a:xfrm>
          <a:off x="0" y="4806112"/>
          <a:ext cx="9939639" cy="6107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Rendahnya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rPr>
            <a:t> SDM Perkebunan</a:t>
          </a:r>
        </a:p>
      </dsp:txBody>
      <dsp:txXfrm>
        <a:off x="29814" y="4835926"/>
        <a:ext cx="9880011" cy="551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C4831-1C20-4562-BD13-CC216A8FC581}" type="datetimeFigureOut">
              <a:rPr lang="en-ID" smtClean="0"/>
              <a:t>18/11/2024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52E22-0D30-4E1D-B7E4-A38F49F92C7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001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2538"/>
            <a:ext cx="6011863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38150" y="1252538"/>
            <a:ext cx="6011863" cy="3381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D" altLang="id-ID"/>
          </a:p>
        </p:txBody>
      </p:sp>
      <p:sp>
        <p:nvSpPr>
          <p:cNvPr id="92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647" indent="-2856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535" indent="-22850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9550" indent="-22850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6564" indent="-22850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578" indent="-2285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592" indent="-2285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607" indent="-2285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22" indent="-2285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5EE6630-6CA0-4100-9DD7-762BC2EC9361}" type="slidenum">
              <a:rPr lang="en-US" altLang="id-ID">
                <a:solidFill>
                  <a:srgbClr val="000000"/>
                </a:solidFill>
              </a:rPr>
              <a:pPr/>
              <a:t>4</a:t>
            </a:fld>
            <a:endParaRPr lang="en-US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84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pg num"/>
          <p:cNvSpPr txBox="1">
            <a:spLocks noGrp="1" noChangeArrowheads="1"/>
          </p:cNvSpPr>
          <p:nvPr/>
        </p:nvSpPr>
        <p:spPr bwMode="auto">
          <a:xfrm>
            <a:off x="6102350" y="8795155"/>
            <a:ext cx="5476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1598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1598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1598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1598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1598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5428EF77-0401-4836-BCCE-F4EA731B4E88}" type="slidenum">
              <a:rPr lang="en-US" altLang="en-US" sz="1100">
                <a:latin typeface="Calibri" pitchFamily="34" charset="0"/>
              </a:rPr>
              <a:pPr algn="r" eaLnBrk="1" hangingPunct="1"/>
              <a:t>8</a:t>
            </a:fld>
            <a:endParaRPr lang="en-US" altLang="en-US" sz="1100">
              <a:latin typeface="Calibri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533775" y="1174750"/>
            <a:ext cx="13893800" cy="78152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0741" y="340403"/>
            <a:ext cx="5724525" cy="3013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75848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9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434149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523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421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3593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3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3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963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3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4"/>
            <a:ext cx="4155623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909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98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2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90502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99336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82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80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2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39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07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33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63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64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256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04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644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11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314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14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6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93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>
            <a:spLocks noGrp="1"/>
          </p:cNvSpPr>
          <p:nvPr>
            <p:ph type="title"/>
          </p:nvPr>
        </p:nvSpPr>
        <p:spPr>
          <a:xfrm>
            <a:off x="838200" y="223521"/>
            <a:ext cx="11099800" cy="56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body" idx="1"/>
          </p:nvPr>
        </p:nvSpPr>
        <p:spPr>
          <a:xfrm>
            <a:off x="259080" y="1094105"/>
            <a:ext cx="11678920" cy="512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86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0" y="164640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600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body" idx="2"/>
          </p:nvPr>
        </p:nvSpPr>
        <p:spPr>
          <a:xfrm>
            <a:off x="0" y="932729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100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925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lank)">
  <p:cSld name="Content (Blank)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/>
          <p:nvPr/>
        </p:nvSpPr>
        <p:spPr>
          <a:xfrm>
            <a:off x="-1" y="6472057"/>
            <a:ext cx="5975927" cy="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1034198" y="101754"/>
            <a:ext cx="9883455" cy="63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D25"/>
              </a:buClr>
              <a:buSzPts val="2200"/>
              <a:buFont typeface="Arial"/>
              <a:buNone/>
              <a:defRPr sz="2200" b="1">
                <a:solidFill>
                  <a:srgbClr val="004D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831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 txBox="1">
            <a:spLocks noGrp="1"/>
          </p:cNvSpPr>
          <p:nvPr>
            <p:ph type="title"/>
          </p:nvPr>
        </p:nvSpPr>
        <p:spPr>
          <a:xfrm>
            <a:off x="838200" y="223521"/>
            <a:ext cx="11099800" cy="56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790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0" y="164640"/>
            <a:ext cx="12192000" cy="76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5600"/>
              <a:buNone/>
              <a:defRPr sz="5600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0" y="932729"/>
            <a:ext cx="12192000" cy="38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sz="2100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791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6000"/>
              <a:buFont typeface="Impac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752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16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838200" y="223521"/>
            <a:ext cx="11099800" cy="56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  <p:pic>
        <p:nvPicPr>
          <p:cNvPr id="64" name="Google Shape;6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7725" y="666750"/>
            <a:ext cx="11049000" cy="574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47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3200"/>
              <a:buFont typeface="Impac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948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3200"/>
              <a:buFont typeface="Impac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143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838200" y="223521"/>
            <a:ext cx="11099800" cy="56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1"/>
          </p:nvPr>
        </p:nvSpPr>
        <p:spPr>
          <a:xfrm rot="5400000">
            <a:off x="3535680" y="-2182495"/>
            <a:ext cx="5125720" cy="1167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131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764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elaka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5173663"/>
            <a:ext cx="12192000" cy="169227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173663"/>
            <a:ext cx="121920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02E514-B47E-438C-A011-790769A5D2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US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4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7928811" cy="5943600"/>
          </a:xfrm>
          <a:prstGeom prst="rect">
            <a:avLst/>
          </a:prstGeom>
          <a:blipFill dpi="0"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9128" y="3721042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58" y="2"/>
            <a:ext cx="4767943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6766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5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5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1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8597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4253" y="7061"/>
            <a:ext cx="1128395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3737" y="1303400"/>
            <a:ext cx="11000740" cy="4237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7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2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77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07" indent="-210307" algn="l" defTabSz="914377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01" indent="-155444" algn="l" defTabSz="914377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39" indent="-155444" algn="l" defTabSz="914377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33" indent="-155444" algn="l" defTabSz="914377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28" indent="-155444" algn="l" defTabSz="914377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22" indent="-155444" algn="l" defTabSz="914377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16" indent="-155444" algn="l" defTabSz="914377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11" indent="-155444" algn="l" defTabSz="914377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05" indent="-155444" algn="l" defTabSz="914377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9CF6-4191-4D90-8A2A-F510AC4CF335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82A1AE9-956F-47AB-BF5D-E4555ACAA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3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2" descr="A picture containing text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2"/>
          <p:cNvSpPr txBox="1">
            <a:spLocks noGrp="1"/>
          </p:cNvSpPr>
          <p:nvPr>
            <p:ph type="title"/>
          </p:nvPr>
        </p:nvSpPr>
        <p:spPr>
          <a:xfrm>
            <a:off x="838200" y="223521"/>
            <a:ext cx="11099800" cy="56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E79"/>
              </a:buClr>
              <a:buSzPts val="4400"/>
              <a:buFont typeface="Impact"/>
              <a:buNone/>
              <a:defRPr sz="4400" b="0" i="0" u="none" strike="noStrike" cap="none">
                <a:solidFill>
                  <a:srgbClr val="006E79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259080" y="1094105"/>
            <a:ext cx="11678920" cy="512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sldNum" idx="12"/>
          </p:nvPr>
        </p:nvSpPr>
        <p:spPr>
          <a:xfrm>
            <a:off x="9448800" y="65039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183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slideLayout" Target="../slideLayouts/slideLayout5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image" Target="../media/image34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oleObject" Target="../embeddings/oleObject1.bin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image" Target="../media/image35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516465"/>
            <a:ext cx="9391161" cy="2226735"/>
          </a:xfrm>
        </p:spPr>
        <p:txBody>
          <a:bodyPr>
            <a:noAutofit/>
          </a:bodyPr>
          <a:lstStyle/>
          <a:p>
            <a:b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Mengubah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Limbah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Berkah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id-ID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luang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Ekspor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Lidi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Kelapa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Sawit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Aneka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Turunan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Lidi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Kelapa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Sawit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Riau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A3956-2377-5B4D-1FDB-55450C332D03}"/>
              </a:ext>
            </a:extLst>
          </p:cNvPr>
          <p:cNvSpPr txBox="1"/>
          <p:nvPr/>
        </p:nvSpPr>
        <p:spPr>
          <a:xfrm>
            <a:off x="1676400" y="5704009"/>
            <a:ext cx="4419601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kumimoji="0" lang="en-ID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DEFRIS HATMAJA</a:t>
            </a:r>
            <a:r>
              <a:rPr kumimoji="0" lang="en-ID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SP, </a:t>
            </a:r>
            <a:r>
              <a:rPr kumimoji="0" lang="en-ID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M.Si</a:t>
            </a:r>
            <a:endParaRPr kumimoji="0" lang="en-ID" sz="2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lang="en-ID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Bidang</a:t>
            </a:r>
            <a:r>
              <a:rPr lang="en-ID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Pengolahan</a:t>
            </a:r>
            <a:r>
              <a:rPr lang="en-ID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ID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Pemasaran</a:t>
            </a:r>
            <a:r>
              <a:rPr lang="en-ID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Dinas Perkebunan </a:t>
            </a:r>
            <a:r>
              <a:rPr kumimoji="0" lang="en-ID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Provinsi</a:t>
            </a: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Riau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0580" y="5102431"/>
            <a:ext cx="815197" cy="120264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10DBFD99-366F-2B77-DF13-558EE24E2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32" y="6412987"/>
            <a:ext cx="401637" cy="40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E54DDB12-E222-EF9A-3502-2A0BF305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270" y="6470930"/>
            <a:ext cx="271463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266483-373A-6663-22B1-AC6A6DDAF4A5}"/>
              </a:ext>
            </a:extLst>
          </p:cNvPr>
          <p:cNvSpPr/>
          <p:nvPr/>
        </p:nvSpPr>
        <p:spPr>
          <a:xfrm>
            <a:off x="8671514" y="6448705"/>
            <a:ext cx="131762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4D3E2F"/>
                </a:solidFill>
                <a:effectLst>
                  <a:outerShdw blurRad="38100" dist="19050" dir="2700000" algn="tl" rotWithShape="0">
                    <a:srgbClr val="4D3E2F">
                      <a:alpha val="40000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@disbunriau</a:t>
            </a:r>
          </a:p>
        </p:txBody>
      </p:sp>
      <p:pic>
        <p:nvPicPr>
          <p:cNvPr id="12" name="Picture 26">
            <a:extLst>
              <a:ext uri="{FF2B5EF4-FFF2-40B4-BE49-F238E27FC236}">
                <a16:creationId xmlns:a16="http://schemas.microsoft.com/office/drawing/2014/main" id="{3C894088-3054-21FF-7D17-61873846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783" y="6448706"/>
            <a:ext cx="1933939" cy="38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F1EC86A-74FE-1AEF-6001-761E6D51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46" y="6392938"/>
            <a:ext cx="1871663" cy="41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04440" y="2819400"/>
            <a:ext cx="7677560" cy="2226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5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Disampaikan pada</a:t>
            </a:r>
            <a:r>
              <a:rPr kumimoji="0" lang="en-US" sz="25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Workshop:</a:t>
            </a:r>
            <a:endParaRPr kumimoji="0" lang="id-ID" sz="25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4D3E2F">
                  <a:lumMod val="50000"/>
                </a:srgbClr>
              </a:solidFill>
              <a:effectLst>
                <a:outerShdw dist="38100" dir="2700000" algn="bl" rotWithShape="0">
                  <a:srgbClr val="79B4F0"/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 UKMK Kelapa </a:t>
            </a:r>
            <a:r>
              <a:rPr lang="en-US" sz="27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Sawit</a:t>
            </a:r>
            <a:r>
              <a:rPr lang="en-US" sz="27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Indonesia </a:t>
            </a:r>
            <a:r>
              <a:rPr lang="en-US" sz="27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7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Menembus</a:t>
            </a:r>
            <a:r>
              <a:rPr lang="en-US" sz="27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Pasar </a:t>
            </a:r>
            <a:r>
              <a:rPr lang="en-US" sz="27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Ekspor</a:t>
            </a:r>
            <a:r>
              <a:rPr lang="en-US" sz="27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7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4D3E2F">
                  <a:lumMod val="50000"/>
                </a:srgbClr>
              </a:solidFill>
              <a:effectLst>
                <a:outerShdw dist="38100" dir="2700000" algn="bl" rotWithShape="0">
                  <a:srgbClr val="79B4F0"/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Siak</a:t>
            </a:r>
            <a:r>
              <a:rPr kumimoji="0" lang="id-ID" sz="2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4D3E2F">
                    <a:lumMod val="50000"/>
                  </a:srgbClr>
                </a:solidFill>
                <a:effectLst>
                  <a:outerShdw dist="38100" dir="2700000" algn="bl" rotWithShape="0">
                    <a:srgbClr val="79B4F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18 November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5B1D6-17E3-00CB-4CE2-0FB01FF74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41" y="5314188"/>
            <a:ext cx="2753359" cy="1239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811150-0E76-6E49-9161-EC1BE47D12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07" y="135466"/>
            <a:ext cx="1535793" cy="124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8ED2F4-EF87-1178-B8B7-429E931916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55" y="762000"/>
            <a:ext cx="1433945" cy="1433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9BEBDB-FF64-E728-A0C4-1190D3D0D7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110" y="180110"/>
            <a:ext cx="1267690" cy="126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3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Mengolah</a:t>
            </a:r>
            <a:r>
              <a:rPr lang="en-US" dirty="0"/>
              <a:t> </a:t>
            </a:r>
            <a:r>
              <a:rPr lang="en-US" dirty="0" err="1"/>
              <a:t>Limbah</a:t>
            </a:r>
            <a:r>
              <a:rPr lang="en-US" dirty="0"/>
              <a:t> </a:t>
            </a:r>
            <a:r>
              <a:rPr lang="en-US" dirty="0" err="1"/>
              <a:t>Lidi</a:t>
            </a:r>
            <a:r>
              <a:rPr lang="en-US" dirty="0"/>
              <a:t> Kelapa </a:t>
            </a:r>
            <a:r>
              <a:rPr lang="en-US" dirty="0" err="1"/>
              <a:t>Sawit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Aneka </a:t>
            </a:r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Kerajinan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Adapun </a:t>
            </a:r>
            <a:r>
              <a:rPr lang="en-US" dirty="0" err="1"/>
              <a:t>aneka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limbah</a:t>
            </a:r>
            <a:r>
              <a:rPr lang="en-US" dirty="0"/>
              <a:t> </a:t>
            </a:r>
            <a:r>
              <a:rPr lang="en-US" dirty="0" err="1"/>
              <a:t>sawit</a:t>
            </a:r>
            <a:r>
              <a:rPr lang="en-US" dirty="0"/>
              <a:t> yang di </a:t>
            </a:r>
            <a:r>
              <a:rPr lang="en-US" dirty="0" err="1"/>
              <a:t>produksi</a:t>
            </a:r>
            <a:r>
              <a:rPr lang="en-US" dirty="0"/>
              <a:t>, </a:t>
            </a:r>
            <a:r>
              <a:rPr lang="en-US" dirty="0" err="1"/>
              <a:t>diantaranya</a:t>
            </a:r>
            <a:r>
              <a:rPr lang="en-US" dirty="0"/>
              <a:t>: </a:t>
            </a:r>
          </a:p>
          <a:p>
            <a:r>
              <a:rPr lang="en-US" dirty="0"/>
              <a:t>1. Aneka </a:t>
            </a:r>
            <a:r>
              <a:rPr lang="en-US" dirty="0" err="1"/>
              <a:t>tas</a:t>
            </a:r>
            <a:r>
              <a:rPr lang="en-US" dirty="0"/>
              <a:t> </a:t>
            </a:r>
            <a:r>
              <a:rPr lang="en-US" dirty="0" err="1"/>
              <a:t>lidi</a:t>
            </a:r>
            <a:r>
              <a:rPr lang="en-US" dirty="0"/>
              <a:t> </a:t>
            </a:r>
            <a:r>
              <a:rPr lang="en-US" dirty="0" err="1"/>
              <a:t>sawit</a:t>
            </a:r>
            <a:r>
              <a:rPr lang="en-US" dirty="0"/>
              <a:t> </a:t>
            </a:r>
            <a:r>
              <a:rPr lang="en-US" dirty="0" err="1"/>
              <a:t>pria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wanita</a:t>
            </a:r>
            <a:endParaRPr lang="en-US" dirty="0"/>
          </a:p>
          <a:p>
            <a:r>
              <a:rPr lang="en-US" dirty="0"/>
              <a:t>2. Aneka </a:t>
            </a:r>
            <a:r>
              <a:rPr lang="en-US" dirty="0" err="1"/>
              <a:t>kotak</a:t>
            </a:r>
            <a:r>
              <a:rPr lang="en-US" dirty="0"/>
              <a:t> tissue </a:t>
            </a:r>
            <a:r>
              <a:rPr lang="en-US" dirty="0" err="1"/>
              <a:t>lidi</a:t>
            </a:r>
            <a:r>
              <a:rPr lang="en-US" dirty="0"/>
              <a:t> </a:t>
            </a:r>
            <a:r>
              <a:rPr lang="en-US" dirty="0" err="1"/>
              <a:t>sawit</a:t>
            </a:r>
            <a:endParaRPr lang="en-US" dirty="0"/>
          </a:p>
          <a:p>
            <a:r>
              <a:rPr lang="en-US" dirty="0"/>
              <a:t>3. Aneka </a:t>
            </a:r>
            <a:r>
              <a:rPr lang="en-US" dirty="0" err="1"/>
              <a:t>sapu</a:t>
            </a:r>
            <a:r>
              <a:rPr lang="en-US" dirty="0"/>
              <a:t> </a:t>
            </a:r>
            <a:r>
              <a:rPr lang="en-US" dirty="0" err="1"/>
              <a:t>lidi</a:t>
            </a:r>
            <a:r>
              <a:rPr lang="en-US" dirty="0"/>
              <a:t> </a:t>
            </a:r>
            <a:r>
              <a:rPr lang="en-US" dirty="0" err="1"/>
              <a:t>sawit</a:t>
            </a:r>
            <a:endParaRPr lang="en-US" dirty="0"/>
          </a:p>
          <a:p>
            <a:r>
              <a:rPr lang="en-US" dirty="0"/>
              <a:t>4. Aneka </a:t>
            </a:r>
            <a:r>
              <a:rPr lang="en-US" dirty="0" err="1"/>
              <a:t>sovenir</a:t>
            </a:r>
            <a:r>
              <a:rPr lang="en-US" dirty="0"/>
              <a:t> </a:t>
            </a:r>
            <a:r>
              <a:rPr lang="en-US" dirty="0" err="1"/>
              <a:t>gantungan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sawit</a:t>
            </a:r>
            <a:r>
              <a:rPr lang="en-US" dirty="0"/>
              <a:t> </a:t>
            </a:r>
          </a:p>
          <a:p>
            <a:r>
              <a:rPr lang="en-US" dirty="0"/>
              <a:t>5. </a:t>
            </a:r>
            <a:r>
              <a:rPr lang="en-US" dirty="0" err="1"/>
              <a:t>Sabun</a:t>
            </a:r>
            <a:r>
              <a:rPr lang="en-US" dirty="0"/>
              <a:t> </a:t>
            </a:r>
            <a:r>
              <a:rPr lang="en-US" dirty="0" err="1"/>
              <a:t>minyak</a:t>
            </a:r>
            <a:r>
              <a:rPr lang="en-US" dirty="0"/>
              <a:t> </a:t>
            </a:r>
            <a:r>
              <a:rPr lang="en-US" dirty="0" err="1"/>
              <a:t>jelantah</a:t>
            </a:r>
            <a:endParaRPr lang="en-US" dirty="0"/>
          </a:p>
          <a:p>
            <a:r>
              <a:rPr lang="en-US" dirty="0"/>
              <a:t>6. </a:t>
            </a:r>
            <a:r>
              <a:rPr lang="en-US" dirty="0" err="1"/>
              <a:t>Lilin</a:t>
            </a:r>
            <a:r>
              <a:rPr lang="en-US" dirty="0"/>
              <a:t> </a:t>
            </a:r>
            <a:r>
              <a:rPr lang="en-US" dirty="0" err="1"/>
              <a:t>aromaterapi</a:t>
            </a:r>
            <a:endParaRPr lang="en-US" dirty="0"/>
          </a:p>
          <a:p>
            <a:r>
              <a:rPr lang="en-US" dirty="0"/>
              <a:t>7. </a:t>
            </a:r>
            <a:r>
              <a:rPr lang="en-US" dirty="0" err="1"/>
              <a:t>Teh</a:t>
            </a:r>
            <a:r>
              <a:rPr lang="en-US" dirty="0"/>
              <a:t> </a:t>
            </a:r>
            <a:r>
              <a:rPr lang="en-US" dirty="0" err="1"/>
              <a:t>daun</a:t>
            </a:r>
            <a:r>
              <a:rPr lang="en-US" dirty="0"/>
              <a:t> </a:t>
            </a:r>
            <a:r>
              <a:rPr lang="en-US" dirty="0" err="1"/>
              <a:t>sawit</a:t>
            </a:r>
            <a:endParaRPr lang="en-US" dirty="0"/>
          </a:p>
          <a:p>
            <a:r>
              <a:rPr lang="en-US" dirty="0"/>
              <a:t>8. </a:t>
            </a:r>
            <a:r>
              <a:rPr lang="en-US" dirty="0" err="1"/>
              <a:t>Piring</a:t>
            </a:r>
            <a:r>
              <a:rPr lang="en-US" dirty="0"/>
              <a:t>, </a:t>
            </a:r>
            <a:r>
              <a:rPr lang="en-US" dirty="0" err="1"/>
              <a:t>Mangkok</a:t>
            </a:r>
            <a:r>
              <a:rPr lang="en-US" dirty="0"/>
              <a:t>, Bakul nasi, dan </a:t>
            </a:r>
            <a:r>
              <a:rPr lang="en-US" dirty="0" err="1"/>
              <a:t>tempat</a:t>
            </a:r>
            <a:r>
              <a:rPr lang="en-US" dirty="0"/>
              <a:t> 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lidi</a:t>
            </a:r>
            <a:r>
              <a:rPr lang="en-US" dirty="0"/>
              <a:t> </a:t>
            </a:r>
            <a:r>
              <a:rPr lang="en-US" dirty="0" err="1"/>
              <a:t>sawit</a:t>
            </a:r>
            <a:r>
              <a:rPr lang="en-US" dirty="0"/>
              <a:t> </a:t>
            </a:r>
            <a:r>
              <a:rPr lang="en-US" dirty="0" err="1"/>
              <a:t>dll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F868D-4CED-2939-4AEC-A782E3B46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95524"/>
            <a:ext cx="1676400" cy="9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00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81" t="49031" r="40462" b="25899"/>
          <a:stretch/>
        </p:blipFill>
        <p:spPr>
          <a:xfrm>
            <a:off x="-3112317" y="3945141"/>
            <a:ext cx="11312315" cy="27016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11921" r="40437" b="63231"/>
          <a:stretch/>
        </p:blipFill>
        <p:spPr>
          <a:xfrm>
            <a:off x="1149928" y="990600"/>
            <a:ext cx="7050070" cy="2701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2588" y="3593062"/>
            <a:ext cx="28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JUMLAH TRANSAKSI  TAHUN 2024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545068"/>
            <a:ext cx="598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gency FB" panose="020B0503020202020204" pitchFamily="34" charset="0"/>
              </a:rPr>
              <a:t>PASAR EKSPORT LIDI SAWIT  RIAU &amp; ANEKA PRODUK TURUNAN TAHUN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2FFBD-D794-DAFC-DB79-001E280E2C3F}"/>
              </a:ext>
            </a:extLst>
          </p:cNvPr>
          <p:cNvSpPr txBox="1"/>
          <p:nvPr/>
        </p:nvSpPr>
        <p:spPr>
          <a:xfrm>
            <a:off x="9144000" y="1600200"/>
            <a:ext cx="228600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Negara </a:t>
            </a:r>
            <a:r>
              <a:rPr lang="en-US" b="1" dirty="0" err="1">
                <a:highlight>
                  <a:srgbClr val="FFFF00"/>
                </a:highlight>
              </a:rPr>
              <a:t>Tujuan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Eksport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Lidi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Sawit</a:t>
            </a:r>
            <a:r>
              <a:rPr lang="en-US" b="1" dirty="0">
                <a:highlight>
                  <a:srgbClr val="FFFF00"/>
                </a:highlight>
              </a:rPr>
              <a:t> &amp; </a:t>
            </a:r>
            <a:r>
              <a:rPr lang="en-US" b="1" dirty="0" err="1">
                <a:highlight>
                  <a:srgbClr val="FFFF00"/>
                </a:highlight>
              </a:rPr>
              <a:t>Kerajinan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Olahan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Lidi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Sawit</a:t>
            </a:r>
            <a:r>
              <a:rPr lang="en-US" b="1" dirty="0">
                <a:highlight>
                  <a:srgbClr val="FFFF00"/>
                </a:highlight>
              </a:rPr>
              <a:t> Riau:</a:t>
            </a:r>
          </a:p>
          <a:p>
            <a:endParaRPr lang="en-US" sz="1050" b="1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Amerika </a:t>
            </a:r>
            <a:r>
              <a:rPr lang="en-US" b="1" dirty="0" err="1">
                <a:highlight>
                  <a:srgbClr val="FFFF00"/>
                </a:highlight>
              </a:rPr>
              <a:t>Serikat</a:t>
            </a:r>
            <a:endParaRPr lang="en-US" b="1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Pakistan</a:t>
            </a:r>
          </a:p>
          <a:p>
            <a:pPr marL="342900" indent="-342900"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Malaysia</a:t>
            </a:r>
            <a:endParaRPr lang="en-ID" b="1" dirty="0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CC8CD-1E11-E1F8-BEAD-39ADBFB08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324"/>
            <a:ext cx="1676400" cy="9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8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52666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NILAI TAMBAH DARI ANEKA PRODUK HILIRISASI LIDI SAWIT </a:t>
            </a:r>
            <a:r>
              <a:rPr lang="en-US" dirty="0">
                <a:solidFill>
                  <a:schemeClr val="tx1"/>
                </a:solidFill>
              </a:rPr>
              <a:t>:</a:t>
            </a:r>
            <a:br>
              <a:rPr lang="en-US" dirty="0"/>
            </a:br>
            <a:r>
              <a:rPr lang="en-US" dirty="0"/>
              <a:t>TAS LIDI SAWIT DAN KOTAK TISSUE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" y="2330893"/>
            <a:ext cx="3927763" cy="392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2330893"/>
            <a:ext cx="39624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AB073-7A98-E7A0-3543-C19A7B46B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9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0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5" y="1406236"/>
            <a:ext cx="4371109" cy="437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4" y="1395845"/>
            <a:ext cx="4391889" cy="4391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8BA74B-5C8E-FFBB-BAF0-E1E2C7C07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324"/>
            <a:ext cx="1676400" cy="9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85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0" y="1288473"/>
            <a:ext cx="4405745" cy="440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88473"/>
            <a:ext cx="4405745" cy="440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897729-7223-BBFC-BDEF-928AC0A1A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124"/>
            <a:ext cx="1676400" cy="9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16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91" y="1821873"/>
            <a:ext cx="4135582" cy="4135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5" y="1821873"/>
            <a:ext cx="4135582" cy="4135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E734AC-5183-D246-F647-FD860165E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324"/>
            <a:ext cx="1676400" cy="9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89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5" y="1717242"/>
            <a:ext cx="388143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19" y="1717242"/>
            <a:ext cx="3881437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43CAA6-CA85-AE4D-46DB-3FB95E3E3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324"/>
            <a:ext cx="1676400" cy="9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5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12441" r="7334" b="12227"/>
          <a:stretch/>
        </p:blipFill>
        <p:spPr>
          <a:xfrm>
            <a:off x="1058088" y="1619794"/>
            <a:ext cx="5158154" cy="3761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r="3074" b="8258"/>
          <a:stretch/>
        </p:blipFill>
        <p:spPr>
          <a:xfrm>
            <a:off x="6395084" y="1619794"/>
            <a:ext cx="4810846" cy="3761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336CC9-A07D-E068-9B5A-B75E0D5B5D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324"/>
            <a:ext cx="1676400" cy="947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A21DD-3E62-079E-01E1-C8BA6C989E2E}"/>
              </a:ext>
            </a:extLst>
          </p:cNvPr>
          <p:cNvSpPr txBox="1"/>
          <p:nvPr/>
        </p:nvSpPr>
        <p:spPr>
          <a:xfrm>
            <a:off x="2667000" y="457200"/>
            <a:ext cx="6248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PELATIHAN &amp; WORKSHOP ANEKA PRODUK TURUNAN LIDI KELAPA SAWIT BERBASIS UKMK</a:t>
            </a:r>
            <a:endParaRPr lang="en-ID" sz="2500" b="1" dirty="0"/>
          </a:p>
        </p:txBody>
      </p:sp>
    </p:spTree>
    <p:extLst>
      <p:ext uri="{BB962C8B-B14F-4D97-AF65-F5344CB8AC3E}">
        <p14:creationId xmlns:p14="http://schemas.microsoft.com/office/powerpoint/2010/main" val="402800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9"/>
          <a:stretch/>
        </p:blipFill>
        <p:spPr>
          <a:xfrm>
            <a:off x="5640432" y="950729"/>
            <a:ext cx="5143500" cy="49508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31CB-5D5C-447C-0983-0B4685FC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5CCAD18-393F-1E76-20D9-5233925CC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7923" r="12245" b="6391"/>
          <a:stretch/>
        </p:blipFill>
        <p:spPr>
          <a:xfrm>
            <a:off x="537278" y="990600"/>
            <a:ext cx="4954986" cy="4910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19F940-CFE3-FCFB-06CB-1236CF806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676400" cy="947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A27A9-6BD0-8C7E-9BAF-DCAB1C429C2D}"/>
              </a:ext>
            </a:extLst>
          </p:cNvPr>
          <p:cNvSpPr txBox="1"/>
          <p:nvPr/>
        </p:nvSpPr>
        <p:spPr>
          <a:xfrm>
            <a:off x="3352800" y="1524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PROMOSI, PEMASARAN &amp; FASILITASI KEMITRAAN BAGI UKMK</a:t>
            </a:r>
            <a:endParaRPr lang="en-ID" sz="2000" b="1" dirty="0"/>
          </a:p>
        </p:txBody>
      </p:sp>
    </p:spTree>
    <p:extLst>
      <p:ext uri="{BB962C8B-B14F-4D97-AF65-F5344CB8AC3E}">
        <p14:creationId xmlns:p14="http://schemas.microsoft.com/office/powerpoint/2010/main" val="388568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624583"/>
              <a:ext cx="12192000" cy="3921125"/>
            </a:xfrm>
            <a:custGeom>
              <a:avLst/>
              <a:gdLst/>
              <a:ahLst/>
              <a:cxnLst/>
              <a:rect l="l" t="t" r="r" b="b"/>
              <a:pathLst>
                <a:path w="12192000" h="3921125">
                  <a:moveTo>
                    <a:pt x="0" y="0"/>
                  </a:moveTo>
                  <a:lnTo>
                    <a:pt x="0" y="3618229"/>
                  </a:lnTo>
                  <a:lnTo>
                    <a:pt x="12192000" y="3920998"/>
                  </a:lnTo>
                  <a:lnTo>
                    <a:pt x="12192000" y="302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7842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658111" y="2734055"/>
              <a:ext cx="8267700" cy="1896110"/>
            </a:xfrm>
            <a:custGeom>
              <a:avLst/>
              <a:gdLst/>
              <a:ahLst/>
              <a:cxnLst/>
              <a:rect l="l" t="t" r="r" b="b"/>
              <a:pathLst>
                <a:path w="8267700" h="1896110">
                  <a:moveTo>
                    <a:pt x="8267700" y="0"/>
                  </a:moveTo>
                  <a:lnTo>
                    <a:pt x="0" y="0"/>
                  </a:lnTo>
                  <a:lnTo>
                    <a:pt x="0" y="1895856"/>
                  </a:lnTo>
                  <a:lnTo>
                    <a:pt x="8267700" y="1895856"/>
                  </a:lnTo>
                  <a:lnTo>
                    <a:pt x="826770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7311" y="3218688"/>
              <a:ext cx="5948172" cy="78638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4779D7-55F7-FDB4-2153-F93918D4612A}"/>
              </a:ext>
            </a:extLst>
          </p:cNvPr>
          <p:cNvSpPr txBox="1"/>
          <p:nvPr/>
        </p:nvSpPr>
        <p:spPr>
          <a:xfrm>
            <a:off x="4343400" y="4724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 BIDANG PPHP</a:t>
            </a:r>
            <a:endParaRPr lang="en-ID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ID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1B487-36FD-4CED-B07A-1A81FC6540B1}" type="datetime1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1030" y="52506"/>
            <a:ext cx="9371949" cy="7213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d-ID" sz="4800" dirty="0">
                <a:latin typeface="Arial Black" panose="020B0A04020102020204" pitchFamily="34" charset="0"/>
              </a:rPr>
              <a:t>Potensi</a:t>
            </a:r>
            <a:r>
              <a:rPr lang="en-US" sz="4800" dirty="0">
                <a:latin typeface="Arial Black" panose="020B0A04020102020204" pitchFamily="34" charset="0"/>
              </a:rPr>
              <a:t> Perkebunan</a:t>
            </a:r>
          </a:p>
        </p:txBody>
      </p:sp>
      <p:sp>
        <p:nvSpPr>
          <p:cNvPr id="10" name="Oval 9"/>
          <p:cNvSpPr/>
          <p:nvPr/>
        </p:nvSpPr>
        <p:spPr>
          <a:xfrm>
            <a:off x="710147" y="3592766"/>
            <a:ext cx="1245308" cy="1284209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643920" y="5004920"/>
            <a:ext cx="1331465" cy="1365232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val 11"/>
          <p:cNvSpPr/>
          <p:nvPr/>
        </p:nvSpPr>
        <p:spPr>
          <a:xfrm>
            <a:off x="6608361" y="3358372"/>
            <a:ext cx="1341040" cy="135130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l 12"/>
          <p:cNvSpPr/>
          <p:nvPr/>
        </p:nvSpPr>
        <p:spPr>
          <a:xfrm>
            <a:off x="6565529" y="1944736"/>
            <a:ext cx="1383873" cy="1351307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r="-3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D" dirty="0"/>
          </a:p>
        </p:txBody>
      </p:sp>
      <p:sp>
        <p:nvSpPr>
          <p:cNvPr id="16" name="Oval 15"/>
          <p:cNvSpPr/>
          <p:nvPr/>
        </p:nvSpPr>
        <p:spPr>
          <a:xfrm>
            <a:off x="775629" y="2188157"/>
            <a:ext cx="1212641" cy="128420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/>
          <p:cNvSpPr txBox="1"/>
          <p:nvPr/>
        </p:nvSpPr>
        <p:spPr>
          <a:xfrm>
            <a:off x="457201" y="1053966"/>
            <a:ext cx="5119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latin typeface="Arial Black" panose="020B0A04020102020204" pitchFamily="34" charset="0"/>
                <a:cs typeface="Arial" panose="020B0604020202020204" pitchFamily="34" charset="0"/>
              </a:rPr>
              <a:t>Lahan Perkebunan </a:t>
            </a:r>
            <a:r>
              <a:rPr lang="en-US" dirty="0" err="1">
                <a:latin typeface="Arial Black" panose="020B0A04020102020204" pitchFamily="34" charset="0"/>
                <a:cs typeface="Arial" panose="020B0604020202020204" pitchFamily="34" charset="0"/>
              </a:rPr>
              <a:t>Provinsi</a:t>
            </a:r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 Riau </a:t>
            </a:r>
            <a:r>
              <a:rPr lang="id-ID" dirty="0">
                <a:latin typeface="Arial Black" panose="020B0A04020102020204" pitchFamily="34" charset="0"/>
                <a:cs typeface="Arial" panose="020B0604020202020204" pitchFamily="34" charset="0"/>
              </a:rPr>
              <a:t>berdasa</a:t>
            </a:r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r</a:t>
            </a:r>
            <a:r>
              <a:rPr lang="id-ID" dirty="0">
                <a:latin typeface="Arial Black" panose="020B0A04020102020204" pitchFamily="34" charset="0"/>
                <a:cs typeface="Arial" panose="020B0604020202020204" pitchFamily="34" charset="0"/>
              </a:rPr>
              <a:t>kan tutupan </a:t>
            </a:r>
            <a:r>
              <a:rPr lang="en-US" dirty="0" err="1">
                <a:latin typeface="Arial Black" panose="020B0A04020102020204" pitchFamily="34" charset="0"/>
                <a:cs typeface="Arial" panose="020B0604020202020204" pitchFamily="34" charset="0"/>
              </a:rPr>
              <a:t>lahan</a:t>
            </a:r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 Black" panose="020B0A04020102020204" pitchFamily="34" charset="0"/>
                <a:cs typeface="Arial" panose="020B0604020202020204" pitchFamily="34" charset="0"/>
              </a:rPr>
              <a:t>Tahun</a:t>
            </a:r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  <a:cs typeface="Arial" panose="020B0604020202020204" pitchFamily="34" charset="0"/>
              </a:rPr>
              <a:t>seluas</a:t>
            </a:r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id-ID" dirty="0">
                <a:latin typeface="Arial Black" panose="020B0A04020102020204" pitchFamily="34" charset="0"/>
                <a:cs typeface="Arial" panose="020B0604020202020204" pitchFamily="34" charset="0"/>
              </a:rPr>
              <a:t>4.899.066,79 Ha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3254" y="2341935"/>
            <a:ext cx="364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id-ID" sz="1400" dirty="0">
                <a:latin typeface="Arial Black" panose="020B0A04020102020204" pitchFamily="34" charset="0"/>
                <a:cs typeface="Arial" panose="020B0604020202020204" pitchFamily="34" charset="0"/>
              </a:rPr>
              <a:t>Kelapa Sawit </a:t>
            </a:r>
            <a:r>
              <a:rPr lang="id-ID" sz="1400" dirty="0">
                <a:latin typeface="Arial Black" panose="020B0A04020102020204" pitchFamily="34" charset="0"/>
              </a:rPr>
              <a:t>3.874.566,28 Ha</a:t>
            </a:r>
            <a:r>
              <a:rPr lang="en-US" sz="1400" dirty="0">
                <a:latin typeface="Arial Black" panose="020B0A04020102020204" pitchFamily="34" charset="0"/>
              </a:rPr>
              <a:t> (</a:t>
            </a:r>
            <a:r>
              <a:rPr lang="en-US" sz="1400" dirty="0" err="1">
                <a:latin typeface="Arial Black" panose="020B0A04020102020204" pitchFamily="34" charset="0"/>
              </a:rPr>
              <a:t>terluas</a:t>
            </a:r>
            <a:r>
              <a:rPr lang="en-US" sz="1400" dirty="0">
                <a:latin typeface="Arial Black" panose="020B0A04020102020204" pitchFamily="34" charset="0"/>
              </a:rPr>
              <a:t> se Indonesia)</a:t>
            </a:r>
          </a:p>
          <a:p>
            <a:pPr marL="0" lvl="1"/>
            <a:r>
              <a:rPr lang="en-US" sz="1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Produksi</a:t>
            </a: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tahun</a:t>
            </a: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</a:rPr>
              <a:t> 2022 : 7,73 </a:t>
            </a:r>
            <a:r>
              <a:rPr lang="en-US" sz="1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jt</a:t>
            </a: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</a:rPr>
              <a:t> Ton) </a:t>
            </a: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 16,54% </a:t>
            </a:r>
            <a:r>
              <a:rPr lang="en-US" sz="1400" dirty="0" err="1">
                <a:solidFill>
                  <a:srgbClr val="00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dr</a:t>
            </a: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Eksport</a:t>
            </a: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Indonesia</a:t>
            </a:r>
            <a:endParaRPr lang="id-ID" sz="14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99447" y="5057829"/>
            <a:ext cx="316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Pinang 1.139,45 Ha (</a:t>
            </a:r>
            <a:r>
              <a:rPr lang="en-US" sz="1600" dirty="0" err="1">
                <a:latin typeface="Arial Black" panose="020B0A04020102020204" pitchFamily="34" charset="0"/>
                <a:cs typeface="Arial" panose="020B0604020202020204" pitchFamily="34" charset="0"/>
              </a:rPr>
              <a:t>Hamparan</a:t>
            </a:r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 Black" panose="020B0A04020102020204" pitchFamily="34" charset="0"/>
                <a:cs typeface="Arial" panose="020B0604020202020204" pitchFamily="34" charset="0"/>
              </a:rPr>
              <a:t>diluar</a:t>
            </a:r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 Black" panose="020B0A04020102020204" pitchFamily="34" charset="0"/>
                <a:cs typeface="Arial" panose="020B0604020202020204" pitchFamily="34" charset="0"/>
              </a:rPr>
              <a:t>Tumpangsari</a:t>
            </a:r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id-ID" sz="16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99449" y="3654007"/>
            <a:ext cx="316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id-ID" sz="1600" dirty="0">
                <a:latin typeface="Arial Black" panose="020B0A04020102020204" pitchFamily="34" charset="0"/>
                <a:cs typeface="Arial" panose="020B0604020202020204" pitchFamily="34" charset="0"/>
              </a:rPr>
              <a:t>K</a:t>
            </a:r>
            <a:r>
              <a:rPr lang="en-US" sz="1600" dirty="0" err="1">
                <a:latin typeface="Arial Black" panose="020B0A04020102020204" pitchFamily="34" charset="0"/>
                <a:cs typeface="Arial" panose="020B0604020202020204" pitchFamily="34" charset="0"/>
              </a:rPr>
              <a:t>opi</a:t>
            </a:r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 Black" panose="020B0A04020102020204" pitchFamily="34" charset="0"/>
              </a:rPr>
              <a:t>15,92</a:t>
            </a:r>
            <a:r>
              <a:rPr lang="id-ID" sz="1600" dirty="0">
                <a:latin typeface="Arial Black" panose="020B0A04020102020204" pitchFamily="34" charset="0"/>
              </a:rPr>
              <a:t> Ha</a:t>
            </a:r>
            <a:r>
              <a:rPr lang="en-US" sz="1600" dirty="0">
                <a:latin typeface="Arial Black" panose="020B0A04020102020204" pitchFamily="34" charset="0"/>
              </a:rPr>
              <a:t> </a:t>
            </a:r>
            <a:endParaRPr lang="id-ID" sz="16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99449" y="2313994"/>
            <a:ext cx="3167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err="1">
                <a:latin typeface="Arial Black" panose="020B0A04020102020204" pitchFamily="34" charset="0"/>
                <a:cs typeface="Arial" panose="020B0604020202020204" pitchFamily="34" charset="0"/>
              </a:rPr>
              <a:t>Sagu</a:t>
            </a:r>
            <a:r>
              <a:rPr lang="en-US" sz="16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id-ID" sz="1600" dirty="0">
                <a:latin typeface="Arial Black" panose="020B0A04020102020204" pitchFamily="34" charset="0"/>
              </a:rPr>
              <a:t>68.139,7 Ha</a:t>
            </a:r>
            <a:endParaRPr lang="id-ID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30663" y="5218211"/>
            <a:ext cx="3167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id-ID" sz="1400" dirty="0">
                <a:latin typeface="Arial Black" panose="020B0A04020102020204" pitchFamily="34" charset="0"/>
                <a:cs typeface="Arial" panose="020B0604020202020204" pitchFamily="34" charset="0"/>
              </a:rPr>
              <a:t>K</a:t>
            </a:r>
            <a:r>
              <a:rPr lang="en-US" sz="1400" dirty="0" err="1">
                <a:latin typeface="Arial Black" panose="020B0A04020102020204" pitchFamily="34" charset="0"/>
                <a:cs typeface="Arial" panose="020B0604020202020204" pitchFamily="34" charset="0"/>
              </a:rPr>
              <a:t>aret</a:t>
            </a:r>
            <a:r>
              <a:rPr lang="en-US" sz="14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id-ID" sz="1400" dirty="0">
                <a:latin typeface="Arial Black" panose="020B0A04020102020204" pitchFamily="34" charset="0"/>
              </a:rPr>
              <a:t>480.913,73 Ha</a:t>
            </a:r>
            <a:r>
              <a:rPr lang="en-US" sz="1400" dirty="0">
                <a:latin typeface="Arial Black" panose="020B0A04020102020204" pitchFamily="34" charset="0"/>
              </a:rPr>
              <a:t> (</a:t>
            </a:r>
            <a:r>
              <a:rPr lang="en-US" sz="1400" dirty="0" err="1">
                <a:latin typeface="Arial Black" panose="020B0A04020102020204" pitchFamily="34" charset="0"/>
              </a:rPr>
              <a:t>Terluas</a:t>
            </a:r>
            <a:r>
              <a:rPr lang="en-US" sz="1400" dirty="0"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latin typeface="Arial Black" panose="020B0A04020102020204" pitchFamily="34" charset="0"/>
              </a:rPr>
              <a:t>ke</a:t>
            </a:r>
            <a:r>
              <a:rPr lang="en-US" sz="1400" dirty="0">
                <a:latin typeface="Arial Black" panose="020B0A04020102020204" pitchFamily="34" charset="0"/>
              </a:rPr>
              <a:t> 3 di Indonesia)</a:t>
            </a:r>
          </a:p>
          <a:p>
            <a:pPr marL="0" lvl="1"/>
            <a:r>
              <a:rPr lang="en-US" sz="1400" dirty="0" err="1">
                <a:latin typeface="Arial Black" panose="020B0A04020102020204" pitchFamily="34" charset="0"/>
              </a:rPr>
              <a:t>Produksi</a:t>
            </a:r>
            <a:r>
              <a:rPr lang="en-US" sz="1400" dirty="0"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latin typeface="Arial Black" panose="020B0A04020102020204" pitchFamily="34" charset="0"/>
              </a:rPr>
              <a:t>Tahun</a:t>
            </a:r>
            <a:r>
              <a:rPr lang="en-US" sz="1400" dirty="0">
                <a:latin typeface="Arial Black" panose="020B0A04020102020204" pitchFamily="34" charset="0"/>
              </a:rPr>
              <a:t> 2022 : 323,639 Ton</a:t>
            </a:r>
          </a:p>
          <a:p>
            <a:pPr marL="0" lvl="1"/>
            <a:endParaRPr lang="id-ID" sz="16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3254" y="3810810"/>
            <a:ext cx="31677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id-ID" sz="1400" dirty="0">
                <a:latin typeface="Arial Black" panose="020B0A04020102020204" pitchFamily="34" charset="0"/>
                <a:cs typeface="Arial" panose="020B0604020202020204" pitchFamily="34" charset="0"/>
              </a:rPr>
              <a:t>Kelapa </a:t>
            </a:r>
            <a:r>
              <a:rPr lang="id-ID" sz="1400" dirty="0">
                <a:latin typeface="Arial Black" panose="020B0A04020102020204" pitchFamily="34" charset="0"/>
              </a:rPr>
              <a:t>474.291,66 Ha</a:t>
            </a:r>
            <a:r>
              <a:rPr lang="en-US" sz="1400" dirty="0">
                <a:latin typeface="Arial Black" panose="020B0A04020102020204" pitchFamily="34" charset="0"/>
              </a:rPr>
              <a:t> (</a:t>
            </a:r>
            <a:r>
              <a:rPr lang="en-US" sz="1400" dirty="0" err="1">
                <a:latin typeface="Arial Black" panose="020B0A04020102020204" pitchFamily="34" charset="0"/>
              </a:rPr>
              <a:t>Terluas</a:t>
            </a:r>
            <a:r>
              <a:rPr lang="en-US" sz="1400" dirty="0">
                <a:latin typeface="Arial Black" panose="020B0A04020102020204" pitchFamily="34" charset="0"/>
              </a:rPr>
              <a:t> di Indonesia) </a:t>
            </a:r>
            <a:r>
              <a:rPr lang="en-US" sz="1400" dirty="0" err="1">
                <a:latin typeface="Arial Black" panose="020B0A04020102020204" pitchFamily="34" charset="0"/>
              </a:rPr>
              <a:t>Produksi</a:t>
            </a:r>
            <a:r>
              <a:rPr lang="en-US" sz="1400" dirty="0"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latin typeface="Arial Black" panose="020B0A04020102020204" pitchFamily="34" charset="0"/>
              </a:rPr>
              <a:t>Tahun</a:t>
            </a:r>
            <a:r>
              <a:rPr lang="en-US" sz="1400" dirty="0">
                <a:latin typeface="Arial Black" panose="020B0A04020102020204" pitchFamily="34" charset="0"/>
              </a:rPr>
              <a:t> 2022 : 417,460 Ton (</a:t>
            </a:r>
            <a:r>
              <a:rPr lang="en-US" sz="1400" dirty="0" err="1">
                <a:latin typeface="Arial Black" panose="020B0A04020102020204" pitchFamily="34" charset="0"/>
              </a:rPr>
              <a:t>diluar</a:t>
            </a:r>
            <a:r>
              <a:rPr lang="en-US" sz="1400" dirty="0"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latin typeface="Arial Black" panose="020B0A04020102020204" pitchFamily="34" charset="0"/>
              </a:rPr>
              <a:t>penjualan</a:t>
            </a:r>
            <a:r>
              <a:rPr lang="en-US" sz="1400" dirty="0"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latin typeface="Arial Black" panose="020B0A04020102020204" pitchFamily="34" charset="0"/>
              </a:rPr>
              <a:t>butiran</a:t>
            </a:r>
            <a:r>
              <a:rPr lang="en-US" sz="1400" dirty="0">
                <a:latin typeface="Arial Black" panose="020B0A04020102020204" pitchFamily="34" charset="0"/>
              </a:rPr>
              <a:t>)</a:t>
            </a:r>
            <a:endParaRPr lang="id-ID" sz="14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219E311-7119-82C3-6864-13C232FAE86F}"/>
              </a:ext>
            </a:extLst>
          </p:cNvPr>
          <p:cNvSpPr/>
          <p:nvPr/>
        </p:nvSpPr>
        <p:spPr>
          <a:xfrm>
            <a:off x="6696020" y="4876976"/>
            <a:ext cx="1341040" cy="1351305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875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ID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D1B487-36FD-4CED-B07A-1A81FC6540B1}" type="datetime1">
              <a:rPr lang="en-US" smtClean="0"/>
              <a:pPr/>
              <a:t>11/18/2024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787" y="12129"/>
            <a:ext cx="4157184" cy="12015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5202" y="70653"/>
            <a:ext cx="7721585" cy="1121569"/>
          </a:xfr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d-ID" sz="2400" cap="all" dirty="0">
                <a:latin typeface="Arial Black" panose="020B0A04020102020204" pitchFamily="34" charset="0"/>
              </a:rPr>
              <a:t>Kontribusi </a:t>
            </a:r>
            <a:r>
              <a:rPr lang="en-US" sz="2400" cap="all" dirty="0">
                <a:latin typeface="Arial Black" panose="020B0A04020102020204" pitchFamily="34" charset="0"/>
              </a:rPr>
              <a:t>Sub </a:t>
            </a:r>
            <a:r>
              <a:rPr lang="en-US" sz="2400" cap="all" dirty="0" err="1">
                <a:latin typeface="Arial Black" panose="020B0A04020102020204" pitchFamily="34" charset="0"/>
              </a:rPr>
              <a:t>Sektor</a:t>
            </a:r>
            <a:r>
              <a:rPr lang="en-US" sz="2400" cap="all" dirty="0">
                <a:latin typeface="Arial Black" panose="020B0A04020102020204" pitchFamily="34" charset="0"/>
              </a:rPr>
              <a:t> Perkebunan di </a:t>
            </a:r>
            <a:r>
              <a:rPr lang="en-US" sz="2400" cap="all" dirty="0" err="1">
                <a:latin typeface="Arial Black" panose="020B0A04020102020204" pitchFamily="34" charset="0"/>
              </a:rPr>
              <a:t>Provinsi</a:t>
            </a:r>
            <a:r>
              <a:rPr lang="en-US" sz="2400" cap="all" dirty="0">
                <a:latin typeface="Arial Black" panose="020B0A04020102020204" pitchFamily="34" charset="0"/>
              </a:rPr>
              <a:t> Riau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474" y="1366422"/>
            <a:ext cx="99723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39" indent="-450839" algn="just">
              <a:spcBef>
                <a:spcPts val="1200"/>
              </a:spcBef>
              <a:spcAft>
                <a:spcPts val="3600"/>
              </a:spcAft>
              <a:buFont typeface="+mj-lt"/>
              <a:buAutoNum type="arabicPeriod"/>
            </a:pPr>
            <a:r>
              <a:rPr lang="id-ID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PDRB Tanaman Perkebunan Tahun 2023 sebesar  Rp. 176 T (89% thdp sektor pertanian)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=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Diluar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Industri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Pengolahan</a:t>
            </a:r>
            <a:endParaRPr lang="id-ID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0839" indent="-450839" algn="just">
              <a:spcBef>
                <a:spcPts val="1200"/>
              </a:spcBef>
              <a:spcAft>
                <a:spcPts val="3600"/>
              </a:spcAft>
              <a:buFont typeface="+mj-lt"/>
              <a:buAutoNum type="arabicPeriod"/>
            </a:pPr>
            <a:r>
              <a:rPr lang="id-ID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Rumah tangga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terkait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langsung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dengan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kegiatan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id-ID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sub sektor perkebunan 823.026 KK, (3,37 juta jiwa)</a:t>
            </a:r>
          </a:p>
          <a:p>
            <a:pPr marL="450839" indent="-450839" algn="just">
              <a:spcBef>
                <a:spcPts val="1200"/>
              </a:spcBef>
              <a:spcAft>
                <a:spcPts val="3600"/>
              </a:spcAft>
              <a:buFont typeface="+mj-lt"/>
              <a:buAutoNum type="arabicPeriod"/>
            </a:pPr>
            <a:r>
              <a:rPr lang="id-ID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NTP Sub Sektor Perkebunan Tahun 2023 sebesar 168,55</a:t>
            </a:r>
          </a:p>
          <a:p>
            <a:pPr marL="450839" indent="-450839" algn="just">
              <a:spcBef>
                <a:spcPts val="1200"/>
              </a:spcBef>
              <a:spcAft>
                <a:spcPts val="3600"/>
              </a:spcAft>
              <a:buFont typeface="+mj-lt"/>
              <a:buAutoNum type="arabicPeriod"/>
            </a:pPr>
            <a:r>
              <a:rPr lang="id-ID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NTUP Sub Sektor Perkebunan Tahun 2023 sebesar 164,43</a:t>
            </a:r>
          </a:p>
        </p:txBody>
      </p:sp>
      <p:sp>
        <p:nvSpPr>
          <p:cNvPr id="12" name="Teardrop 11"/>
          <p:cNvSpPr/>
          <p:nvPr/>
        </p:nvSpPr>
        <p:spPr>
          <a:xfrm>
            <a:off x="10161716" y="1213638"/>
            <a:ext cx="1757741" cy="1701479"/>
          </a:xfrm>
          <a:prstGeom prst="teardrop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ardrop 13"/>
          <p:cNvSpPr/>
          <p:nvPr/>
        </p:nvSpPr>
        <p:spPr>
          <a:xfrm>
            <a:off x="10275851" y="2666593"/>
            <a:ext cx="1643607" cy="1701479"/>
          </a:xfrm>
          <a:prstGeom prst="teardrop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Teardrop 12"/>
          <p:cNvSpPr/>
          <p:nvPr/>
        </p:nvSpPr>
        <p:spPr>
          <a:xfrm>
            <a:off x="10259346" y="3924914"/>
            <a:ext cx="1643607" cy="1701479"/>
          </a:xfrm>
          <a:prstGeom prst="teardrop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ardrop 14"/>
          <p:cNvSpPr/>
          <p:nvPr/>
        </p:nvSpPr>
        <p:spPr>
          <a:xfrm>
            <a:off x="10279601" y="5075722"/>
            <a:ext cx="1639856" cy="1553679"/>
          </a:xfrm>
          <a:prstGeom prst="teardrop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11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ject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1187451"/>
            <a:ext cx="12169775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rrow: Pentagon 13"/>
          <p:cNvSpPr/>
          <p:nvPr/>
        </p:nvSpPr>
        <p:spPr>
          <a:xfrm>
            <a:off x="1" y="1"/>
            <a:ext cx="9155113" cy="1122363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d-ID" sz="2800" b="1" kern="0" dirty="0">
                <a:solidFill>
                  <a:schemeClr val="bg1"/>
                </a:solidFill>
                <a:latin typeface="Calibri" panose="020F0502020204030204"/>
              </a:rPr>
              <a:t>TANTANGAN PERKEBUNAN KELAPA SAWIT</a:t>
            </a:r>
            <a:endParaRPr lang="en-US" sz="2800" b="1" kern="0" dirty="0">
              <a:solidFill>
                <a:schemeClr val="bg1"/>
              </a:solidFill>
              <a:latin typeface="Calibri" panose="020F0502020204030204"/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1563514" y="908141"/>
          <a:ext cx="99396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342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0F975E-9B57-FA40-A2C2-3A273D1E12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40" y="861151"/>
            <a:ext cx="9205643" cy="42415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B10D8508-8957-8842-BD63-2C1BF3F6277F}"/>
              </a:ext>
            </a:extLst>
          </p:cNvPr>
          <p:cNvSpPr/>
          <p:nvPr/>
        </p:nvSpPr>
        <p:spPr>
          <a:xfrm flipH="1" flipV="1">
            <a:off x="3388444" y="5632551"/>
            <a:ext cx="661844" cy="32971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847DCE-AEB5-F74A-8E0A-72A35F9DADBE}"/>
              </a:ext>
            </a:extLst>
          </p:cNvPr>
          <p:cNvSpPr/>
          <p:nvPr/>
        </p:nvSpPr>
        <p:spPr>
          <a:xfrm>
            <a:off x="1524041" y="5632551"/>
            <a:ext cx="2194699" cy="3297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47521-F22F-5B4D-93D8-DEC542A6DB17}"/>
              </a:ext>
            </a:extLst>
          </p:cNvPr>
          <p:cNvSpPr txBox="1"/>
          <p:nvPr/>
        </p:nvSpPr>
        <p:spPr>
          <a:xfrm>
            <a:off x="1669200" y="1088950"/>
            <a:ext cx="891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KELAPA SAWIT SEBAGAI KOMODITI UNGGULAN RIAU</a:t>
            </a:r>
            <a:endParaRPr lang="en-US" sz="1500" b="1" dirty="0">
              <a:solidFill>
                <a:srgbClr val="FFFF0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ree, plant, outdoor, green&#10;&#10;Description automatically generated">
            <a:extLst>
              <a:ext uri="{FF2B5EF4-FFF2-40B4-BE49-F238E27FC236}">
                <a16:creationId xmlns:a16="http://schemas.microsoft.com/office/drawing/2014/main" id="{019D63F0-5EC5-B141-9151-F93711161D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31" r="12459"/>
          <a:stretch/>
        </p:blipFill>
        <p:spPr>
          <a:xfrm rot="648026">
            <a:off x="8445906" y="549451"/>
            <a:ext cx="4095367" cy="575910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F8A585F-1462-FA43-9426-10B956B924C0}"/>
              </a:ext>
            </a:extLst>
          </p:cNvPr>
          <p:cNvSpPr txBox="1">
            <a:spLocks/>
          </p:cNvSpPr>
          <p:nvPr/>
        </p:nvSpPr>
        <p:spPr>
          <a:xfrm>
            <a:off x="1752638" y="1484784"/>
            <a:ext cx="7050918" cy="4136752"/>
          </a:xfrm>
          <a:prstGeom prst="rect">
            <a:avLst/>
          </a:prstGeom>
        </p:spPr>
        <p:txBody>
          <a:bodyPr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id-ID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Pembangunan perkebunan kelapa sawit mempunyai dampak ganda terhadap ekonomi wilayah</a:t>
            </a:r>
            <a:r>
              <a:rPr lang="en-US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Riau</a:t>
            </a:r>
            <a:r>
              <a:rPr lang="id-ID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terutama dalam menciptakan kesempatan dan peluang kerja</a:t>
            </a:r>
            <a:endParaRPr lang="en-US" sz="195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</a:t>
            </a:r>
            <a:r>
              <a:rPr lang="id-ID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otensi subsektor perkebunan </a:t>
            </a:r>
            <a:r>
              <a:rPr lang="en-US" sz="195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khususnya</a:t>
            </a:r>
            <a:r>
              <a:rPr lang="en-US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95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kelapa</a:t>
            </a:r>
            <a:r>
              <a:rPr lang="en-US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95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sawit</a:t>
            </a:r>
            <a:r>
              <a:rPr lang="id-ID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dijadikan andalan ekspor </a:t>
            </a:r>
            <a:r>
              <a:rPr lang="en-US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dan </a:t>
            </a:r>
            <a:r>
              <a:rPr lang="en-US" sz="195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sumber</a:t>
            </a:r>
            <a:r>
              <a:rPr lang="en-US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95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devisa</a:t>
            </a:r>
            <a:r>
              <a:rPr lang="en-US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95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negara</a:t>
            </a:r>
            <a:endParaRPr lang="en-US" sz="195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id-ID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Kelapa sawit merupakan salah satu komoditas penting dan strategis di </a:t>
            </a:r>
            <a:r>
              <a:rPr lang="en-US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Indonesia</a:t>
            </a:r>
            <a:r>
              <a:rPr lang="id-ID" sz="195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karena peranannya yang cukup besar dalam mendorong perekonomian rakyat, terutama bagi petani perkebunan. </a:t>
            </a:r>
            <a:endParaRPr lang="en-US" sz="195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6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0F975E-9B57-FA40-A2C2-3A273D1E12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40" y="857274"/>
            <a:ext cx="9143920" cy="5143455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B10D8508-8957-8842-BD63-2C1BF3F6277F}"/>
              </a:ext>
            </a:extLst>
          </p:cNvPr>
          <p:cNvSpPr/>
          <p:nvPr/>
        </p:nvSpPr>
        <p:spPr>
          <a:xfrm flipH="1" flipV="1">
            <a:off x="3388444" y="5632551"/>
            <a:ext cx="661844" cy="32971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847DCE-AEB5-F74A-8E0A-72A35F9DADBE}"/>
              </a:ext>
            </a:extLst>
          </p:cNvPr>
          <p:cNvSpPr/>
          <p:nvPr/>
        </p:nvSpPr>
        <p:spPr>
          <a:xfrm>
            <a:off x="1524041" y="5632551"/>
            <a:ext cx="2194699" cy="3297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47521-F22F-5B4D-93D8-DEC542A6DB17}"/>
              </a:ext>
            </a:extLst>
          </p:cNvPr>
          <p:cNvSpPr txBox="1"/>
          <p:nvPr/>
        </p:nvSpPr>
        <p:spPr>
          <a:xfrm>
            <a:off x="1752638" y="1088950"/>
            <a:ext cx="891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KELAPA SAWIT SEBAGAI</a:t>
            </a:r>
            <a:r>
              <a:rPr lang="id-ID" sz="2400" b="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... (lanjutan)</a:t>
            </a:r>
            <a:endParaRPr lang="en-US" sz="1500" b="1" dirty="0">
              <a:solidFill>
                <a:srgbClr val="FFFF0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ree, plant, outdoor, green&#10;&#10;Description automatically generated">
            <a:extLst>
              <a:ext uri="{FF2B5EF4-FFF2-40B4-BE49-F238E27FC236}">
                <a16:creationId xmlns:a16="http://schemas.microsoft.com/office/drawing/2014/main" id="{019D63F0-5EC5-B141-9151-F93711161D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31" r="12459"/>
          <a:stretch/>
        </p:blipFill>
        <p:spPr>
          <a:xfrm rot="648026">
            <a:off x="8445906" y="549451"/>
            <a:ext cx="4095367" cy="575910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F8A585F-1462-FA43-9426-10B956B924C0}"/>
              </a:ext>
            </a:extLst>
          </p:cNvPr>
          <p:cNvSpPr txBox="1">
            <a:spLocks/>
          </p:cNvSpPr>
          <p:nvPr/>
        </p:nvSpPr>
        <p:spPr>
          <a:xfrm>
            <a:off x="1752638" y="1714517"/>
            <a:ext cx="7050918" cy="4181439"/>
          </a:xfrm>
          <a:prstGeom prst="rect">
            <a:avLst/>
          </a:prstGeom>
        </p:spPr>
        <p:txBody>
          <a:bodyPr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d-ID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Keberhasilan kegiatan perkebunan kelapa sawit di wilayah pedesaan dan sekitarnya</a:t>
            </a:r>
            <a:r>
              <a:rPr lang="en-US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685810" lvl="1" indent="-342905">
              <a:spcBef>
                <a:spcPts val="0"/>
              </a:spcBef>
              <a:buFont typeface="+mj-lt"/>
              <a:buAutoNum type="arabicPeriod"/>
            </a:pPr>
            <a:r>
              <a:rPr lang="id-ID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Pasar sebagai sarana pemasaran hasil produksi; </a:t>
            </a:r>
            <a:endParaRPr lang="en-US" sz="210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85810" lvl="1" indent="-342905">
              <a:spcBef>
                <a:spcPts val="0"/>
              </a:spcBef>
              <a:buFont typeface="+mj-lt"/>
              <a:buAutoNum type="arabicPeriod"/>
            </a:pPr>
            <a:r>
              <a:rPr lang="id-ID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Jasa sebagai akibat dari peningkatan hasil produksi dan sasarannya; </a:t>
            </a:r>
            <a:endParaRPr lang="en-US" sz="210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85810" lvl="1" indent="-342905">
              <a:spcBef>
                <a:spcPts val="0"/>
              </a:spcBef>
              <a:buFont typeface="+mj-lt"/>
              <a:buAutoNum type="arabicPeriod"/>
            </a:pPr>
            <a:r>
              <a:rPr lang="id-ID" sz="210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K</a:t>
            </a:r>
            <a:r>
              <a:rPr lang="en-US" sz="210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elembagaan</a:t>
            </a:r>
            <a:r>
              <a:rPr lang="en-US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ekonomi</a:t>
            </a:r>
            <a:endParaRPr lang="en-US" sz="210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85810" lvl="1" indent="-342905">
              <a:spcBef>
                <a:spcPts val="0"/>
              </a:spcBef>
              <a:buFont typeface="+mj-lt"/>
              <a:buAutoNum type="arabicPeriod"/>
            </a:pPr>
            <a:r>
              <a:rPr lang="id-ID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Sarana transportasi; </a:t>
            </a:r>
            <a:endParaRPr lang="en-US" sz="210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85810" lvl="1" indent="-342905">
              <a:spcBef>
                <a:spcPts val="0"/>
              </a:spcBef>
              <a:buFont typeface="+mj-lt"/>
              <a:buAutoNum type="arabicPeriod"/>
            </a:pPr>
            <a:r>
              <a:rPr lang="id-ID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Sarana pendidikan dan kesehatan; </a:t>
            </a:r>
            <a:endParaRPr lang="en-US" sz="210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85810" lvl="1" indent="-342905">
              <a:spcBef>
                <a:spcPts val="0"/>
              </a:spcBef>
              <a:buFont typeface="+mj-lt"/>
              <a:buAutoNum type="arabicPeriod"/>
            </a:pPr>
            <a:r>
              <a:rPr lang="id-ID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Sarana fungsi pelayanan; dan </a:t>
            </a:r>
            <a:endParaRPr lang="en-US" sz="210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85810" lvl="1" indent="-342905">
              <a:spcBef>
                <a:spcPts val="0"/>
              </a:spcBef>
              <a:buFont typeface="+mj-lt"/>
              <a:buAutoNum type="arabicPeriod"/>
            </a:pPr>
            <a:r>
              <a:rPr lang="id-ID" sz="2100" b="1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Organisasi dan kelembagaan</a:t>
            </a:r>
            <a:endParaRPr lang="en-US" sz="2100" b="1" dirty="0">
              <a:solidFill>
                <a:srgbClr val="FFFF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endParaRPr lang="en-US" sz="21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57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inovasi2015\Pictures\model inovasi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1" y="1837190"/>
            <a:ext cx="2485967" cy="123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738998" y="4273028"/>
            <a:ext cx="4377465" cy="1881577"/>
          </a:xfrm>
          <a:prstGeom prst="rect">
            <a:avLst/>
          </a:prstGeom>
        </p:spPr>
        <p:txBody>
          <a:bodyPr lIns="91404" tIns="45701" rIns="91404" bIns="45701"/>
          <a:lstStyle>
            <a:lvl1pPr marL="436507" indent="-436507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5765" indent="-36375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5028" indent="-2910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37037" indent="-2910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9052" indent="-2910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1060" indent="-291004" algn="l" defTabSz="11640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3069" indent="-291004" algn="l" defTabSz="11640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5084" indent="-291004" algn="l" defTabSz="11640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7094" indent="-291004" algn="l" defTabSz="11640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b="1" dirty="0">
                <a:solidFill>
                  <a:srgbClr val="0000FF"/>
                </a:solidFill>
                <a:latin typeface="Arial Narrow" panose="020B0606020202030204" pitchFamily="34" charset="0"/>
                <a:cs typeface="Times New Roman"/>
              </a:rPr>
              <a:t>DAYA SAING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adalah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kesatuan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/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keterpaduan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antar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lembaga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,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kebijakan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,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dan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faktor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–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faktor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yang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menentukan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tingkat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produktivitas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suatu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negara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.</a:t>
            </a:r>
          </a:p>
          <a:p>
            <a:pPr marL="0" indent="0" algn="just">
              <a:buNone/>
            </a:pPr>
            <a:r>
              <a:rPr lang="en-US" sz="1800" b="1" dirty="0">
                <a:solidFill>
                  <a:srgbClr val="0000FF"/>
                </a:solidFill>
                <a:latin typeface="Arial Narrow" panose="020B0606020202030204" pitchFamily="34" charset="0"/>
                <a:cs typeface="Times New Roman"/>
              </a:rPr>
              <a:t>Tingkat </a:t>
            </a:r>
            <a:r>
              <a:rPr lang="en-US" sz="1800" b="1" dirty="0" err="1">
                <a:solidFill>
                  <a:srgbClr val="0000FF"/>
                </a:solidFill>
                <a:latin typeface="Arial Narrow" panose="020B0606020202030204" pitchFamily="34" charset="0"/>
                <a:cs typeface="Times New Roman"/>
              </a:rPr>
              <a:t>produktivitas</a:t>
            </a:r>
            <a:r>
              <a:rPr lang="en-US" sz="1800" b="1" dirty="0">
                <a:solidFill>
                  <a:srgbClr val="0000FF"/>
                </a:solidFill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adalah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tingkat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kesejahteraan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yang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dapat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dicapai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dalam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ekonomi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dan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merupakan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penggerak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dirty="0" err="1">
                <a:latin typeface="Arial Narrow" panose="020B0606020202030204" pitchFamily="34" charset="0"/>
                <a:cs typeface="Times New Roman"/>
              </a:rPr>
              <a:t>utama</a:t>
            </a:r>
            <a:r>
              <a:rPr lang="en-US" sz="1800" dirty="0"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Arial Narrow" panose="020B0606020202030204" pitchFamily="34" charset="0"/>
                <a:cs typeface="Times New Roman"/>
              </a:rPr>
              <a:t>tingkat</a:t>
            </a:r>
            <a:r>
              <a:rPr lang="en-US" sz="1800" b="1" dirty="0">
                <a:solidFill>
                  <a:srgbClr val="0000FF"/>
                </a:solidFill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Arial Narrow" panose="020B0606020202030204" pitchFamily="34" charset="0"/>
                <a:cs typeface="Times New Roman"/>
              </a:rPr>
              <a:t>pertumbuhan</a:t>
            </a:r>
            <a:r>
              <a:rPr lang="en-US" sz="1800" b="1" dirty="0">
                <a:solidFill>
                  <a:srgbClr val="0000FF"/>
                </a:solidFill>
                <a:latin typeface="Arial Narrow" panose="020B0606020202030204" pitchFamily="34" charset="0"/>
                <a:cs typeface="Times New Roman"/>
              </a:rPr>
              <a:t>.</a:t>
            </a:r>
          </a:p>
        </p:txBody>
      </p:sp>
      <p:pic>
        <p:nvPicPr>
          <p:cNvPr id="4" name="Picture 3" descr="http://4.bp.blogspot.com/-ONw5-T6oGNY/VSF2kgkRAKI/AAAAAAAAANo/sIw55SqfFBs/s1600/gci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33" y="4473846"/>
            <a:ext cx="2640915" cy="151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5717698" y="1773200"/>
            <a:ext cx="4377465" cy="150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181" tIns="58096" rIns="116181" bIns="5809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b="1" dirty="0">
                <a:solidFill>
                  <a:srgbClr val="0000FF"/>
                </a:solidFill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INOVASI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adalah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kegiatan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penelitian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,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pengembangan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,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pengkajian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,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pene</a:t>
            </a:r>
            <a:r>
              <a:rPr lang="id-ID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r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apan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dan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/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atau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perekayasaan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yang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menghasilkan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kebaruan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dan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perubahan</a:t>
            </a:r>
            <a:r>
              <a:rPr lang="en-US" altLang="en-US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yang </a:t>
            </a:r>
            <a:r>
              <a:rPr lang="en-US" altLang="en-US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diterapkan</a:t>
            </a:r>
            <a:r>
              <a:rPr lang="en-US" altLang="en-US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id-ID" altLang="en-US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serta </a:t>
            </a:r>
            <a:r>
              <a:rPr lang="en-US" altLang="en-US" b="1" i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bermanfaat </a:t>
            </a:r>
            <a:r>
              <a:rPr lang="en-US" altLang="en-US" b="1" i="1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secara</a:t>
            </a:r>
            <a:r>
              <a:rPr lang="en-US" altLang="en-US" b="1" i="1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b="1" i="1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ekonomi</a:t>
            </a:r>
            <a:r>
              <a:rPr lang="en-US" altLang="en-US" b="1" i="1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b="1" i="1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dan</a:t>
            </a:r>
            <a:r>
              <a:rPr lang="en-US" altLang="en-US" b="1" i="1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b="1" i="1" dirty="0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atau</a:t>
            </a:r>
            <a:r>
              <a:rPr lang="en-US" altLang="en-US" b="1" i="1" dirty="0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</a:t>
            </a:r>
            <a:r>
              <a:rPr lang="en-US" altLang="en-US" b="1" i="1" err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sosial</a:t>
            </a:r>
            <a:r>
              <a:rPr lang="en-US" altLang="en-US" b="1" i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 budaya</a:t>
            </a:r>
            <a:r>
              <a:rPr lang="id-ID" altLang="en-US" b="1" i="1">
                <a:latin typeface="Arial Narrow" panose="020B0606020202030204" pitchFamily="34" charset="0"/>
                <a:ea typeface="SimHei" panose="02010609060101010101" pitchFamily="49" charset="-122"/>
                <a:cs typeface="Times New Roman" charset="0"/>
              </a:rPr>
              <a:t>.</a:t>
            </a:r>
            <a:endParaRPr lang="en-US" altLang="en-US" dirty="0">
              <a:latin typeface="Arial Narrow" panose="020B0606020202030204" pitchFamily="34" charset="0"/>
              <a:ea typeface="SimHei" panose="02010609060101010101" pitchFamily="49" charset="-122"/>
              <a:cs typeface="Times New Roman" charset="0"/>
            </a:endParaRPr>
          </a:p>
        </p:txBody>
      </p:sp>
      <p:sp>
        <p:nvSpPr>
          <p:cNvPr id="2" name="Chevron 1"/>
          <p:cNvSpPr/>
          <p:nvPr/>
        </p:nvSpPr>
        <p:spPr>
          <a:xfrm>
            <a:off x="5123232" y="1788656"/>
            <a:ext cx="594469" cy="1358971"/>
          </a:xfrm>
          <a:prstGeom prst="chevron">
            <a:avLst>
              <a:gd name="adj" fmla="val 72995"/>
            </a:avLst>
          </a:prstGeom>
          <a:solidFill>
            <a:srgbClr val="FF0000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5144529" y="4522384"/>
            <a:ext cx="594469" cy="1358971"/>
          </a:xfrm>
          <a:prstGeom prst="chevron">
            <a:avLst>
              <a:gd name="adj" fmla="val 72995"/>
            </a:avLst>
          </a:prstGeom>
          <a:solidFill>
            <a:srgbClr val="FF0000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7"/>
          <p:cNvSpPr txBox="1">
            <a:spLocks/>
          </p:cNvSpPr>
          <p:nvPr/>
        </p:nvSpPr>
        <p:spPr>
          <a:xfrm>
            <a:off x="2042793" y="441144"/>
            <a:ext cx="8226625" cy="1156913"/>
          </a:xfrm>
          <a:prstGeom prst="rect">
            <a:avLst/>
          </a:prstGeom>
        </p:spPr>
        <p:txBody>
          <a:bodyPr lIns="71660" tIns="35830" rIns="71660" bIns="3583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Calibri" pitchFamily="34" charset="0"/>
              </a:defRPr>
            </a:lvl5pPr>
            <a:lvl6pPr marL="582015" algn="ctr" rtl="0" fontAlgn="base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Calibri" pitchFamily="34" charset="0"/>
              </a:defRPr>
            </a:lvl6pPr>
            <a:lvl7pPr marL="1164022" algn="ctr" rtl="0" fontAlgn="base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Calibri" pitchFamily="34" charset="0"/>
              </a:defRPr>
            </a:lvl7pPr>
            <a:lvl8pPr marL="1746034" algn="ctr" rtl="0" fontAlgn="base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Calibri" pitchFamily="34" charset="0"/>
              </a:defRPr>
            </a:lvl8pPr>
            <a:lvl9pPr marL="2328046" algn="ctr" rtl="0" fontAlgn="base">
              <a:spcBef>
                <a:spcPct val="0"/>
              </a:spcBef>
              <a:spcAft>
                <a:spcPct val="0"/>
              </a:spcAft>
              <a:defRPr sz="5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id-ID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HILIRISASI PRODUK PERKEBUNAN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RIAU</a:t>
            </a:r>
            <a:endParaRPr lang="id-ID" sz="2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  <a:p>
            <a:pPr>
              <a:defRPr/>
            </a:pPr>
            <a:r>
              <a:rPr lang="id-ID" sz="2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BERBASIS CLUSTER KOMODITI UNGGULAN DAERAH</a:t>
            </a:r>
            <a:endParaRPr lang="en-US" sz="22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  <a:p>
            <a:r>
              <a:rPr lang="id-ID" sz="2200" b="1" dirty="0">
                <a:solidFill>
                  <a:srgbClr val="0000FF"/>
                </a:solidFill>
                <a:latin typeface="Calibri" charset="0"/>
              </a:rPr>
              <a:t>MENGACU PADA 2 (DUA) PENDEKATAN : </a:t>
            </a:r>
            <a:r>
              <a:rPr lang="en-US" sz="2200" b="1" dirty="0">
                <a:solidFill>
                  <a:srgbClr val="0000FF"/>
                </a:solidFill>
                <a:latin typeface="Calibri" charset="0"/>
              </a:rPr>
              <a:t>INOVASI DAN DAYA SAING</a:t>
            </a:r>
            <a:endParaRPr lang="en-GB" sz="2200" dirty="0">
              <a:solidFill>
                <a:srgbClr val="0000FF"/>
              </a:solidFill>
              <a:latin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0385F-207C-CA28-83C8-0C1587DA5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1676545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1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Rectangle 48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25655" y="2"/>
          <a:ext cx="161867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1" imgW="0" imgH="0" progId="TCLayout.ActiveDocument.1">
                  <p:embed/>
                </p:oleObj>
              </mc:Choice>
              <mc:Fallback>
                <p:oleObj r:id="rId41" imgW="0" imgH="0" progId="TCLayout.ActiveDocument.1">
                  <p:embed/>
                  <p:pic>
                    <p:nvPicPr>
                      <p:cNvPr id="7170" name="Rectangle 48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525655" y="2"/>
                        <a:ext cx="161867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810" name="Text Box 34"/>
          <p:cNvSpPr txBox="1">
            <a:spLocks noChangeArrowheads="1"/>
          </p:cNvSpPr>
          <p:nvPr/>
        </p:nvSpPr>
        <p:spPr bwMode="auto">
          <a:xfrm>
            <a:off x="1373524" y="193252"/>
            <a:ext cx="70840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SKEMA </a:t>
            </a:r>
            <a:r>
              <a:rPr lang="id-ID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HILIRISASI PRODUK PERKEBUNAN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 RIAU</a:t>
            </a:r>
            <a:endParaRPr lang="id-ID" sz="1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id-ID" sz="16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BERBASIS CLUSTER KOMODITI UNGGULAN DAERAH</a:t>
            </a:r>
            <a:endParaRPr lang="en-US" sz="16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915543" y="3872085"/>
            <a:ext cx="1184782" cy="438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1400">
                <a:solidFill>
                  <a:schemeClr val="tx1"/>
                </a:solidFill>
                <a:latin typeface="Arial Narrow" panose="020B0606020202030204" pitchFamily="34" charset="0"/>
              </a:rPr>
              <a:t>Pengolahan </a:t>
            </a:r>
          </a:p>
          <a:p>
            <a:pPr algn="ctr" eaLnBrk="1" hangingPunct="1">
              <a:defRPr/>
            </a:pPr>
            <a:r>
              <a:rPr lang="id-ID" sz="1400">
                <a:solidFill>
                  <a:schemeClr val="tx1"/>
                </a:solidFill>
                <a:latin typeface="Arial Narrow" panose="020B0606020202030204" pitchFamily="34" charset="0"/>
              </a:rPr>
              <a:t>Hasil</a:t>
            </a: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9" name="Text Box 8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43146" y="3872086"/>
            <a:ext cx="1191499" cy="4383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3270" tIns="46635" rIns="93270" bIns="46635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sz="1400">
                <a:latin typeface="Arial Narrow" panose="020B0606020202030204" pitchFamily="34" charset="0"/>
                <a:ea typeface="ＭＳ Ｐゴシック" charset="0"/>
                <a:cs typeface="ＭＳ Ｐゴシック" charset="0"/>
              </a:rPr>
              <a:t>Pasca </a:t>
            </a:r>
          </a:p>
          <a:p>
            <a:pPr algn="ctr" eaLnBrk="1" hangingPunct="1">
              <a:defRPr/>
            </a:pPr>
            <a:r>
              <a:rPr lang="id-ID" sz="1400">
                <a:latin typeface="Arial Narrow" panose="020B0606020202030204" pitchFamily="34" charset="0"/>
                <a:ea typeface="ＭＳ Ｐゴシック" charset="0"/>
                <a:cs typeface="ＭＳ Ｐゴシック" charset="0"/>
              </a:rPr>
              <a:t>Panen</a:t>
            </a:r>
            <a:endParaRPr lang="en-US" sz="1400" dirty="0">
              <a:latin typeface="Arial Narrow" panose="020B0606020202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Text Box 8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81891" y="3867798"/>
            <a:ext cx="1231321" cy="4289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3270" tIns="46635" rIns="93270" bIns="46635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sz="1400">
                <a:latin typeface="Calibri" pitchFamily="34" charset="0"/>
                <a:ea typeface="ＭＳ Ｐゴシック" charset="0"/>
                <a:cs typeface="ＭＳ Ｐゴシック" charset="0"/>
              </a:rPr>
              <a:t>Pemasaran</a:t>
            </a:r>
            <a:endParaRPr lang="en-US" sz="1400" dirty="0"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7" name="Text Box 7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34263" y="2190859"/>
            <a:ext cx="1231322" cy="9392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693" indent="-285693">
              <a:lnSpc>
                <a:spcPts val="1300"/>
              </a:lnSpc>
              <a:buFont typeface="Wingdings" panose="05000000000000000000" pitchFamily="2" charset="2"/>
              <a:buChar char="Ø"/>
            </a:pPr>
            <a:r>
              <a:rPr lang="id-ID" altLang="en-US" sz="1400">
                <a:latin typeface="Arial Narrow" panose="020B0606020202030204" pitchFamily="34" charset="0"/>
              </a:rPr>
              <a:t>SAWIT</a:t>
            </a:r>
          </a:p>
          <a:p>
            <a:pPr marL="285693" indent="-285693">
              <a:lnSpc>
                <a:spcPts val="1300"/>
              </a:lnSpc>
              <a:buFont typeface="Wingdings" panose="05000000000000000000" pitchFamily="2" charset="2"/>
              <a:buChar char="Ø"/>
            </a:pPr>
            <a:r>
              <a:rPr lang="id-ID" altLang="en-US" sz="1400">
                <a:latin typeface="Arial Narrow" panose="020B0606020202030204" pitchFamily="34" charset="0"/>
              </a:rPr>
              <a:t>KARET</a:t>
            </a:r>
          </a:p>
          <a:p>
            <a:pPr marL="285693" indent="-285693">
              <a:lnSpc>
                <a:spcPts val="1300"/>
              </a:lnSpc>
              <a:buFont typeface="Wingdings" panose="05000000000000000000" pitchFamily="2" charset="2"/>
              <a:buChar char="Ø"/>
            </a:pPr>
            <a:r>
              <a:rPr lang="id-ID" altLang="en-US" sz="1400">
                <a:latin typeface="Arial Narrow" panose="020B0606020202030204" pitchFamily="34" charset="0"/>
              </a:rPr>
              <a:t>KELAPA</a:t>
            </a:r>
          </a:p>
          <a:p>
            <a:pPr marL="285693" indent="-285693">
              <a:lnSpc>
                <a:spcPts val="1300"/>
              </a:lnSpc>
              <a:buFont typeface="Wingdings" panose="05000000000000000000" pitchFamily="2" charset="2"/>
              <a:buChar char="Ø"/>
            </a:pPr>
            <a:r>
              <a:rPr lang="id-ID" altLang="en-US" sz="1400">
                <a:latin typeface="Arial Narrow" panose="020B0606020202030204" pitchFamily="34" charset="0"/>
              </a:rPr>
              <a:t>SAGU</a:t>
            </a:r>
          </a:p>
          <a:p>
            <a:pPr marL="285693" indent="-285693">
              <a:lnSpc>
                <a:spcPts val="1300"/>
              </a:lnSpc>
              <a:buFont typeface="Wingdings" panose="05000000000000000000" pitchFamily="2" charset="2"/>
              <a:buChar char="Ø"/>
            </a:pPr>
            <a:r>
              <a:rPr lang="id-ID" altLang="en-US" sz="1400">
                <a:latin typeface="Arial Narrow" panose="020B0606020202030204" pitchFamily="34" charset="0"/>
              </a:rPr>
              <a:t>KOPI</a:t>
            </a:r>
            <a:endParaRPr lang="en-US" altLang="en-US" sz="1400">
              <a:latin typeface="Arial Narrow" panose="020B0606020202030204" pitchFamily="34" charset="0"/>
            </a:endParaRPr>
          </a:p>
        </p:txBody>
      </p:sp>
      <p:sp>
        <p:nvSpPr>
          <p:cNvPr id="7180" name="Text Box 8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7678" y="3873516"/>
            <a:ext cx="1190266" cy="4414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3270" tIns="46635" rIns="93270" bIns="46635" anchor="ctr"/>
          <a:lstStyle>
            <a:lvl1pPr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d-ID" altLang="en-US" sz="1400">
                <a:latin typeface="Arial Narrow" panose="020B0606020202030204" pitchFamily="34" charset="0"/>
              </a:rPr>
              <a:t>Produksi</a:t>
            </a:r>
            <a:endParaRPr lang="en-US" altLang="en-US" sz="1400">
              <a:latin typeface="Arial Narrow" panose="020B0606020202030204" pitchFamily="34" charset="0"/>
            </a:endParaRPr>
          </a:p>
        </p:txBody>
      </p:sp>
      <p:sp>
        <p:nvSpPr>
          <p:cNvPr id="7182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60920" y="5324127"/>
            <a:ext cx="8650938" cy="12311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2630">
              <a:buSzPct val="120000"/>
            </a:pPr>
            <a:endParaRPr lang="id-ID" altLang="en-US" sz="1600">
              <a:latin typeface="Calibri" pitchFamily="34" charset="0"/>
            </a:endParaRPr>
          </a:p>
          <a:p>
            <a:pPr defTabSz="912630">
              <a:buSzPct val="120000"/>
            </a:pPr>
            <a:endParaRPr lang="id-ID" altLang="en-US" sz="1600">
              <a:latin typeface="Calibri" pitchFamily="34" charset="0"/>
            </a:endParaRPr>
          </a:p>
          <a:p>
            <a:pPr defTabSz="912630">
              <a:buSzPct val="120000"/>
            </a:pPr>
            <a:endParaRPr lang="id-ID" altLang="en-US" sz="1600">
              <a:latin typeface="Calibri" pitchFamily="34" charset="0"/>
            </a:endParaRPr>
          </a:p>
          <a:p>
            <a:pPr defTabSz="912630">
              <a:buSzPct val="120000"/>
            </a:pPr>
            <a:endParaRPr lang="id-ID" altLang="en-US" sz="1600">
              <a:latin typeface="Calibri" pitchFamily="34" charset="0"/>
            </a:endParaRPr>
          </a:p>
          <a:p>
            <a:pPr defTabSz="912630">
              <a:buSzPct val="120000"/>
            </a:pPr>
            <a:endParaRPr lang="en-US" altLang="en-US" sz="1600">
              <a:latin typeface="Calibri" pitchFamily="34" charset="0"/>
            </a:endParaRPr>
          </a:p>
        </p:txBody>
      </p:sp>
      <p:sp>
        <p:nvSpPr>
          <p:cNvPr id="7185" name="AutoShape 7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45521" y="2203553"/>
            <a:ext cx="366788" cy="533196"/>
          </a:xfrm>
          <a:prstGeom prst="rightArrow">
            <a:avLst>
              <a:gd name="adj1" fmla="val 50000"/>
              <a:gd name="adj2" fmla="val 683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d-ID" altLang="en-US">
              <a:latin typeface="Calibri" pitchFamily="34" charset="0"/>
            </a:endParaRPr>
          </a:p>
        </p:txBody>
      </p:sp>
      <p:sp>
        <p:nvSpPr>
          <p:cNvPr id="7189" name="Rectangle 2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26247" y="5467179"/>
            <a:ext cx="801021" cy="30777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Pembinaan teknis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7191" name="AutoShape 6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1617466" y="3928534"/>
            <a:ext cx="974600" cy="324720"/>
          </a:xfrm>
          <a:prstGeom prst="leftArrow">
            <a:avLst>
              <a:gd name="adj1" fmla="val 50000"/>
              <a:gd name="adj2" fmla="val 49721"/>
            </a:avLst>
          </a:prstGeom>
          <a:solidFill>
            <a:schemeClr val="accent4">
              <a:lumMod val="75000"/>
            </a:schemeClr>
          </a:solidFill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rot="10800000" wrap="none" lIns="93274" tIns="46637" rIns="93274" bIns="46637" anchor="ctr"/>
          <a:lstStyle/>
          <a:p>
            <a:pPr algn="ctr" defTabSz="912630"/>
            <a:endParaRPr lang="id-ID" altLang="en-US" sz="1400" b="1">
              <a:latin typeface="Calibri" pitchFamily="34" charset="0"/>
            </a:endParaRPr>
          </a:p>
        </p:txBody>
      </p:sp>
      <p:sp>
        <p:nvSpPr>
          <p:cNvPr id="7192" name="Text Box 8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678" y="4679880"/>
            <a:ext cx="1191499" cy="59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3270" tIns="46635" rIns="93270" bIns="46635">
            <a:spAutoFit/>
          </a:bodyPr>
          <a:lstStyle>
            <a:lvl1pPr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id-ID" altLang="en-US" sz="1200">
                <a:latin typeface="Arial Narrow" panose="020B0606020202030204" pitchFamily="34" charset="0"/>
              </a:rPr>
              <a:t>GAP</a:t>
            </a:r>
          </a:p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id-ID" altLang="en-US" sz="1200">
                <a:latin typeface="Arial Narrow" panose="020B0606020202030204" pitchFamily="34" charset="0"/>
              </a:rPr>
              <a:t>(Good Agriculture Practices)</a:t>
            </a: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7193" name="Text Box 8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43146" y="4679880"/>
            <a:ext cx="1191499" cy="59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3270" tIns="46635" rIns="93270" bIns="46635">
            <a:spAutoFit/>
          </a:bodyPr>
          <a:lstStyle>
            <a:lvl1pPr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id-ID" altLang="en-US" sz="1200">
                <a:latin typeface="Arial Narrow" panose="020B0606020202030204" pitchFamily="34" charset="0"/>
              </a:rPr>
              <a:t>GHP</a:t>
            </a:r>
          </a:p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id-ID" altLang="en-US" sz="1200">
                <a:latin typeface="Arial Narrow" panose="020B0606020202030204" pitchFamily="34" charset="0"/>
              </a:rPr>
              <a:t>(Good Handling Practices)</a:t>
            </a: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7194" name="Text Box 8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675097" y="982027"/>
            <a:ext cx="3332082" cy="50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270" tIns="46635" rIns="93270" bIns="46635">
            <a:spAutoFit/>
          </a:bodyPr>
          <a:lstStyle>
            <a:lvl1pPr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1600"/>
              </a:lnSpc>
              <a:spcBef>
                <a:spcPts val="300"/>
              </a:spcBef>
            </a:pPr>
            <a:r>
              <a:rPr lang="en-US" altLang="en-US" sz="1400">
                <a:latin typeface="Calibri" pitchFamily="34" charset="0"/>
              </a:rPr>
              <a:t>R</a:t>
            </a:r>
            <a:r>
              <a:rPr lang="id-ID" altLang="en-US" sz="1400">
                <a:latin typeface="Calibri" pitchFamily="34" charset="0"/>
              </a:rPr>
              <a:t>egistrasi produk, </a:t>
            </a:r>
            <a:r>
              <a:rPr lang="en-US" altLang="en-US" sz="1400">
                <a:latin typeface="Calibri" pitchFamily="34" charset="0"/>
              </a:rPr>
              <a:t>standarisasi</a:t>
            </a:r>
            <a:r>
              <a:rPr lang="id-ID" altLang="en-US" sz="1400">
                <a:latin typeface="Calibri" pitchFamily="34" charset="0"/>
              </a:rPr>
              <a:t> mutu</a:t>
            </a:r>
            <a:r>
              <a:rPr lang="en-US" altLang="en-US" sz="1400">
                <a:latin typeface="Calibri" pitchFamily="34" charset="0"/>
              </a:rPr>
              <a:t>, </a:t>
            </a:r>
            <a:r>
              <a:rPr lang="id-ID" altLang="en-US" sz="1400">
                <a:latin typeface="Calibri" pitchFamily="34" charset="0"/>
              </a:rPr>
              <a:t>uji mutu, </a:t>
            </a:r>
            <a:r>
              <a:rPr lang="en-US" altLang="en-US" sz="1400">
                <a:latin typeface="Calibri" pitchFamily="34" charset="0"/>
              </a:rPr>
              <a:t>sertifikasi</a:t>
            </a:r>
            <a:r>
              <a:rPr lang="id-ID" altLang="en-US" sz="1400">
                <a:latin typeface="Calibri" pitchFamily="34" charset="0"/>
              </a:rPr>
              <a:t> mutu</a:t>
            </a:r>
            <a:r>
              <a:rPr lang="en-US" altLang="en-US" sz="1400">
                <a:latin typeface="Calibri" pitchFamily="34" charset="0"/>
              </a:rPr>
              <a:t>, insentif, regulasi</a:t>
            </a:r>
          </a:p>
        </p:txBody>
      </p:sp>
      <p:sp>
        <p:nvSpPr>
          <p:cNvPr id="7197" name="TextBox 86"/>
          <p:cNvSpPr txBox="1">
            <a:spLocks noChangeArrowheads="1"/>
          </p:cNvSpPr>
          <p:nvPr/>
        </p:nvSpPr>
        <p:spPr bwMode="auto">
          <a:xfrm>
            <a:off x="10551744" y="354745"/>
            <a:ext cx="1481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d-ID" altLang="en-US" sz="1400" b="1" i="1">
                <a:solidFill>
                  <a:srgbClr val="FF0000"/>
                </a:solidFill>
                <a:latin typeface="Arial Narrow" panose="020B0606020202030204" pitchFamily="34" charset="0"/>
              </a:rPr>
              <a:t>Model Kemitraan</a:t>
            </a:r>
            <a:endParaRPr lang="en-US" altLang="en-US" sz="1400" b="1" i="1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Up Arrow 1"/>
          <p:cNvSpPr/>
          <p:nvPr/>
        </p:nvSpPr>
        <p:spPr bwMode="auto">
          <a:xfrm>
            <a:off x="780676" y="4389222"/>
            <a:ext cx="400701" cy="257175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1" name="Up Arrow 40"/>
          <p:cNvSpPr/>
          <p:nvPr/>
        </p:nvSpPr>
        <p:spPr bwMode="auto">
          <a:xfrm>
            <a:off x="3038545" y="4389222"/>
            <a:ext cx="400701" cy="257175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2" name="Up Arrow 41"/>
          <p:cNvSpPr/>
          <p:nvPr/>
        </p:nvSpPr>
        <p:spPr bwMode="auto">
          <a:xfrm>
            <a:off x="5307584" y="4389222"/>
            <a:ext cx="400701" cy="257175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Flowchart: Multidocument 4"/>
          <p:cNvSpPr/>
          <p:nvPr/>
        </p:nvSpPr>
        <p:spPr>
          <a:xfrm>
            <a:off x="4091461" y="1884812"/>
            <a:ext cx="1269658" cy="1048693"/>
          </a:xfrm>
          <a:prstGeom prst="flowChartMultidocumen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solidFill>
                  <a:schemeClr val="tx1"/>
                </a:solidFill>
                <a:latin typeface="Arial Narrow" panose="020B0606020202030204" pitchFamily="34" charset="0"/>
              </a:rPr>
              <a:t>Kelembagaan Ekonomi Petani</a:t>
            </a:r>
            <a:r>
              <a:rPr lang="en-US" sz="1200" dirty="0">
                <a:solidFill>
                  <a:schemeClr val="tx1"/>
                </a:solidFill>
                <a:latin typeface="Arial Narrow" panose="020B0606020202030204" pitchFamily="34" charset="0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Pekebun</a:t>
            </a:r>
            <a:endParaRPr lang="id-ID" sz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3725" y="1177400"/>
            <a:ext cx="3117634" cy="1952743"/>
            <a:chOff x="555171" y="1224977"/>
            <a:chExt cx="3118762" cy="1952743"/>
          </a:xfrm>
        </p:grpSpPr>
        <p:sp>
          <p:nvSpPr>
            <p:cNvPr id="7196" name="TextBox 3"/>
            <p:cNvSpPr txBox="1">
              <a:spLocks noChangeArrowheads="1"/>
            </p:cNvSpPr>
            <p:nvPr/>
          </p:nvSpPr>
          <p:spPr bwMode="auto">
            <a:xfrm>
              <a:off x="555171" y="1224977"/>
              <a:ext cx="3118762" cy="2769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id-ID" altLang="en-US" sz="1200" b="1" i="1">
                  <a:solidFill>
                    <a:srgbClr val="FF0000"/>
                  </a:solidFill>
                  <a:latin typeface="Arial Narrow" panose="020B0606020202030204" pitchFamily="34" charset="0"/>
                </a:rPr>
                <a:t>Cluster Komoditi Unggulan Kabupaten/Kota</a:t>
              </a:r>
              <a:endParaRPr lang="en-US" altLang="en-US" sz="1200" b="1" i="1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10702" y="1573320"/>
              <a:ext cx="734528" cy="1597931"/>
              <a:chOff x="910702" y="1573320"/>
              <a:chExt cx="734528" cy="1597931"/>
            </a:xfrm>
          </p:grpSpPr>
          <p:sp>
            <p:nvSpPr>
              <p:cNvPr id="36" name="Text Box 83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910702" y="1573320"/>
                <a:ext cx="729080" cy="1355727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3270" tIns="46635" rIns="93270" bIns="46635" anchor="ctr"/>
              <a:lstStyle>
                <a:lvl1pPr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Kuansing</a:t>
                </a:r>
              </a:p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Rohul</a:t>
                </a:r>
              </a:p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Rohil</a:t>
                </a:r>
              </a:p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Kampar</a:t>
                </a:r>
              </a:p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Inhu</a:t>
                </a:r>
              </a:p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Siak</a:t>
                </a:r>
              </a:p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Bengkalis</a:t>
                </a:r>
                <a:endParaRPr lang="en-US" altLang="en-US" sz="12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0" name="Text Box 83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916150" y="2935506"/>
                <a:ext cx="729080" cy="235745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3270" tIns="46635" rIns="93270" bIns="46635" anchor="ctr"/>
              <a:lstStyle>
                <a:lvl1pPr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id-ID" altLang="en-US" sz="1400">
                    <a:latin typeface="Arial Narrow" panose="020B0606020202030204" pitchFamily="34" charset="0"/>
                  </a:rPr>
                  <a:t>Karet</a:t>
                </a:r>
                <a:endParaRPr lang="en-US" altLang="en-US" sz="14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689323" y="1573321"/>
              <a:ext cx="631312" cy="1604399"/>
              <a:chOff x="1689323" y="1573321"/>
              <a:chExt cx="631312" cy="1604399"/>
            </a:xfrm>
          </p:grpSpPr>
          <p:sp>
            <p:nvSpPr>
              <p:cNvPr id="37" name="Text Box 83"/>
              <p:cNvSpPr txBox="1"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689323" y="1573321"/>
                <a:ext cx="631312" cy="1355727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3270" tIns="46635" rIns="93270" bIns="46635" anchor="ctr"/>
              <a:lstStyle>
                <a:lvl1pPr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Inhil</a:t>
                </a:r>
              </a:p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Pelala-wan</a:t>
                </a:r>
                <a:endParaRPr lang="en-US" altLang="en-US" sz="12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3" name="Text Box 83"/>
              <p:cNvSpPr txBox="1"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689323" y="2941975"/>
                <a:ext cx="631312" cy="235745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3270" tIns="46635" rIns="93270" bIns="46635" anchor="ctr"/>
              <a:lstStyle>
                <a:lvl1pPr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id-ID" altLang="en-US" sz="1300">
                    <a:latin typeface="Arial Narrow" panose="020B0606020202030204" pitchFamily="34" charset="0"/>
                  </a:rPr>
                  <a:t>Kelapa</a:t>
                </a:r>
                <a:endParaRPr lang="en-US" altLang="en-US" sz="13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66098" y="1573321"/>
              <a:ext cx="633211" cy="1604398"/>
              <a:chOff x="2431410" y="1573321"/>
              <a:chExt cx="633211" cy="1604398"/>
            </a:xfrm>
          </p:grpSpPr>
          <p:sp>
            <p:nvSpPr>
              <p:cNvPr id="38" name="Text Box 83"/>
              <p:cNvSpPr txBox="1"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431410" y="1573321"/>
                <a:ext cx="631312" cy="1355727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3270" tIns="46635" rIns="93270" bIns="46635" anchor="ctr"/>
              <a:lstStyle>
                <a:lvl1pPr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Meranti</a:t>
                </a:r>
              </a:p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Inhil</a:t>
                </a:r>
                <a:endParaRPr lang="en-US" altLang="en-US" sz="12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" name="Text Box 83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433309" y="2941974"/>
                <a:ext cx="631312" cy="235745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3270" tIns="46635" rIns="93270" bIns="46635" anchor="ctr"/>
              <a:lstStyle>
                <a:lvl1pPr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id-ID" altLang="en-US" sz="1400">
                    <a:latin typeface="Arial Narrow" panose="020B0606020202030204" pitchFamily="34" charset="0"/>
                  </a:rPr>
                  <a:t>Sagu</a:t>
                </a:r>
                <a:endParaRPr lang="en-US" altLang="en-US" sz="140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042621" y="1573319"/>
              <a:ext cx="631312" cy="1604400"/>
              <a:chOff x="3173245" y="1573319"/>
              <a:chExt cx="631312" cy="1604400"/>
            </a:xfrm>
          </p:grpSpPr>
          <p:sp>
            <p:nvSpPr>
              <p:cNvPr id="39" name="Text Box 83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173245" y="1573319"/>
                <a:ext cx="631312" cy="1355727"/>
              </a:xfrm>
              <a:prstGeom prst="rect">
                <a:avLst/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3270" tIns="46635" rIns="93270" bIns="46635" anchor="ctr"/>
              <a:lstStyle>
                <a:lvl1pPr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id-ID" altLang="en-US" sz="1200">
                    <a:latin typeface="Arial Narrow" panose="020B0606020202030204" pitchFamily="34" charset="0"/>
                  </a:rPr>
                  <a:t>Meranti</a:t>
                </a:r>
                <a:endParaRPr lang="en-US" altLang="en-US" sz="12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5" name="Text Box 83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173245" y="2941974"/>
                <a:ext cx="631312" cy="235745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3270" tIns="46635" rIns="93270" bIns="46635" anchor="ctr"/>
              <a:lstStyle>
                <a:lvl1pPr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93345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9334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id-ID" altLang="en-US" sz="1400">
                    <a:latin typeface="Arial Narrow" panose="020B0606020202030204" pitchFamily="34" charset="0"/>
                  </a:rPr>
                  <a:t>Kopi</a:t>
                </a:r>
                <a:endParaRPr lang="en-US" altLang="en-US" sz="14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8" name="Text Box 83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55171" y="1560793"/>
              <a:ext cx="298850" cy="16169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3270" tIns="46635" rIns="93270" bIns="46635" anchor="ctr"/>
            <a:lstStyle>
              <a:lvl1pPr defTabSz="9334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9334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9334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9334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9334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ts val="1100"/>
                </a:lnSpc>
              </a:pPr>
              <a:r>
                <a:rPr lang="id-ID" altLang="en-US" sz="1400">
                  <a:latin typeface="Arial Narrow" panose="020B0606020202030204" pitchFamily="34" charset="0"/>
                </a:rPr>
                <a:t>S</a:t>
              </a:r>
            </a:p>
            <a:p>
              <a:pPr algn="ctr">
                <a:lnSpc>
                  <a:spcPts val="1100"/>
                </a:lnSpc>
              </a:pPr>
              <a:r>
                <a:rPr lang="id-ID" altLang="en-US" sz="1400">
                  <a:latin typeface="Arial Narrow" panose="020B0606020202030204" pitchFamily="34" charset="0"/>
                </a:rPr>
                <a:t>a</a:t>
              </a:r>
            </a:p>
            <a:p>
              <a:pPr algn="ctr">
                <a:lnSpc>
                  <a:spcPts val="1100"/>
                </a:lnSpc>
              </a:pPr>
              <a:r>
                <a:rPr lang="id-ID" altLang="en-US" sz="1400">
                  <a:latin typeface="Arial Narrow" panose="020B0606020202030204" pitchFamily="34" charset="0"/>
                </a:rPr>
                <a:t>w</a:t>
              </a:r>
            </a:p>
            <a:p>
              <a:pPr algn="ctr">
                <a:lnSpc>
                  <a:spcPts val="1100"/>
                </a:lnSpc>
              </a:pPr>
              <a:r>
                <a:rPr lang="id-ID" altLang="en-US" sz="1400">
                  <a:latin typeface="Arial Narrow" panose="020B0606020202030204" pitchFamily="34" charset="0"/>
                </a:rPr>
                <a:t>i</a:t>
              </a:r>
            </a:p>
            <a:p>
              <a:pPr algn="ctr">
                <a:lnSpc>
                  <a:spcPts val="1100"/>
                </a:lnSpc>
              </a:pPr>
              <a:r>
                <a:rPr lang="id-ID" altLang="en-US" sz="1400">
                  <a:latin typeface="Arial Narrow" panose="020B0606020202030204" pitchFamily="34" charset="0"/>
                </a:rPr>
                <a:t>t</a:t>
              </a:r>
            </a:p>
          </p:txBody>
        </p:sp>
      </p:grpSp>
      <p:sp>
        <p:nvSpPr>
          <p:cNvPr id="50" name="Text Box 8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816277" y="4683469"/>
            <a:ext cx="1403748" cy="59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3270" tIns="46635" rIns="93270" bIns="46635">
            <a:spAutoFit/>
          </a:bodyPr>
          <a:lstStyle>
            <a:lvl1pPr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id-ID" altLang="en-US" sz="1200">
                <a:latin typeface="Arial Narrow" panose="020B0606020202030204" pitchFamily="34" charset="0"/>
              </a:rPr>
              <a:t>GMP</a:t>
            </a:r>
          </a:p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id-ID" altLang="en-US" sz="1200">
                <a:latin typeface="Arial Narrow" panose="020B0606020202030204" pitchFamily="34" charset="0"/>
              </a:rPr>
              <a:t>(Good Manufacturing Practices)</a:t>
            </a: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51" name="Rectangle 2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05988" y="5454343"/>
            <a:ext cx="801021" cy="46166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Bantuan peralatan </a:t>
            </a:r>
          </a:p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pasca panen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2" name="AutoShape 6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10800000">
            <a:off x="3875438" y="3931871"/>
            <a:ext cx="974600" cy="324720"/>
          </a:xfrm>
          <a:prstGeom prst="leftArrow">
            <a:avLst>
              <a:gd name="adj1" fmla="val 50000"/>
              <a:gd name="adj2" fmla="val 49721"/>
            </a:avLst>
          </a:prstGeom>
          <a:solidFill>
            <a:schemeClr val="accent4">
              <a:lumMod val="75000"/>
            </a:schemeClr>
          </a:solidFill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rot="10800000" wrap="none" lIns="93274" tIns="46637" rIns="93274" bIns="46637" anchor="ctr"/>
          <a:lstStyle/>
          <a:p>
            <a:pPr algn="ctr" defTabSz="912630"/>
            <a:endParaRPr lang="id-ID" altLang="en-US" sz="1400" b="1">
              <a:latin typeface="Calibri" pitchFamily="34" charset="0"/>
            </a:endParaRPr>
          </a:p>
        </p:txBody>
      </p:sp>
      <p:sp>
        <p:nvSpPr>
          <p:cNvPr id="53" name="AutoShape 6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10800000">
            <a:off x="6139986" y="3919910"/>
            <a:ext cx="974600" cy="324720"/>
          </a:xfrm>
          <a:prstGeom prst="leftArrow">
            <a:avLst>
              <a:gd name="adj1" fmla="val 50000"/>
              <a:gd name="adj2" fmla="val 49721"/>
            </a:avLst>
          </a:prstGeom>
          <a:solidFill>
            <a:schemeClr val="accent4">
              <a:lumMod val="75000"/>
            </a:schemeClr>
          </a:solidFill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rot="10800000" wrap="none" lIns="93274" tIns="46637" rIns="93274" bIns="46637" anchor="ctr"/>
          <a:lstStyle/>
          <a:p>
            <a:pPr algn="ctr" defTabSz="912630"/>
            <a:endParaRPr lang="id-ID" altLang="en-US" sz="1400" b="1">
              <a:latin typeface="Calibri" pitchFamily="34" charset="0"/>
            </a:endParaRPr>
          </a:p>
        </p:txBody>
      </p:sp>
      <p:sp>
        <p:nvSpPr>
          <p:cNvPr id="54" name="Rectangle 2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369787" y="5467179"/>
            <a:ext cx="801021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Pengawalan mutu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5" name="Rectangle 2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449528" y="5454343"/>
            <a:ext cx="801021" cy="615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Bantuan peralatan pengolahan </a:t>
            </a:r>
          </a:p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hasil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6" name="Rectangle 2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449528" y="6123820"/>
            <a:ext cx="801021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Bimtek pengolahan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7" name="Rectangle 27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126247" y="5818777"/>
            <a:ext cx="801021" cy="615554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Penguatan kapasitas dan kelembagaan petani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58" name="Rectangle 27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369787" y="5820030"/>
            <a:ext cx="801021" cy="615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Penguatan kapasitas dan kelembagaan petani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61" name="Rectangle 27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634309" y="5427869"/>
            <a:ext cx="80102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Fasilitasi pemasaran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62" name="Rectangle 27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731364" y="5427869"/>
            <a:ext cx="80102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Fasilitasi permodalan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63" name="Rectangle 2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187718" y="6005592"/>
            <a:ext cx="80102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Fasilitasi kemitraan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sp>
        <p:nvSpPr>
          <p:cNvPr id="64" name="Rectangle 2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209029" y="5962437"/>
            <a:ext cx="801021" cy="46166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30">
              <a:buSzPct val="120000"/>
            </a:pPr>
            <a:r>
              <a:rPr lang="id-ID" altLang="en-US" sz="1000">
                <a:latin typeface="Arial Narrow" panose="020B0606020202030204" pitchFamily="34" charset="0"/>
              </a:rPr>
              <a:t>Bantuan Unit Pengolahan Hasil (UPH)</a:t>
            </a:r>
            <a:endParaRPr lang="en-US" altLang="en-US" sz="1000">
              <a:latin typeface="Arial Narrow" panose="020B0606020202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67304" y="4256592"/>
            <a:ext cx="0" cy="193667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4310020" y="4256593"/>
            <a:ext cx="0" cy="202111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3" idx="0"/>
          </p:cNvCxnSpPr>
          <p:nvPr/>
        </p:nvCxnSpPr>
        <p:spPr>
          <a:xfrm flipV="1">
            <a:off x="6588229" y="4241784"/>
            <a:ext cx="1971" cy="1763809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33010" y="6193268"/>
            <a:ext cx="272979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930426" y="5640885"/>
            <a:ext cx="272979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175698" y="6265130"/>
            <a:ext cx="27297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173115" y="5637797"/>
            <a:ext cx="27297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447626" y="5581757"/>
            <a:ext cx="272979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088089" y="4545121"/>
            <a:ext cx="1433758" cy="19456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Pemerintah Kab/Kota</a:t>
            </a: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Pemerintah Prov Riau</a:t>
            </a: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Kemenko Ekonomi</a:t>
            </a: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Kemen Pertanian</a:t>
            </a: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Kemen Perdagangan</a:t>
            </a: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Kemen Perindustrian</a:t>
            </a: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Kemen BUMN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BPDPKS</a:t>
            </a:r>
            <a:endParaRPr lang="id-ID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Perbankan</a:t>
            </a: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Perguruan Tinggi</a:t>
            </a:r>
          </a:p>
          <a:p>
            <a:r>
              <a:rPr lang="id-ID" sz="1200" dirty="0">
                <a:solidFill>
                  <a:schemeClr val="bg1"/>
                </a:solidFill>
                <a:latin typeface="Arial Narrow" panose="020B0606020202030204" pitchFamily="34" charset="0"/>
              </a:rPr>
              <a:t>Dunia Usaha</a:t>
            </a:r>
          </a:p>
        </p:txBody>
      </p:sp>
      <p:sp>
        <p:nvSpPr>
          <p:cNvPr id="21" name="Flowchart: Extract 20"/>
          <p:cNvSpPr/>
          <p:nvPr/>
        </p:nvSpPr>
        <p:spPr>
          <a:xfrm rot="16200000">
            <a:off x="6906334" y="5365630"/>
            <a:ext cx="1945620" cy="304603"/>
          </a:xfrm>
          <a:prstGeom prst="flowChartExtra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0" name="Up Arrow 79"/>
          <p:cNvSpPr/>
          <p:nvPr/>
        </p:nvSpPr>
        <p:spPr bwMode="auto">
          <a:xfrm rot="10800000">
            <a:off x="6142079" y="1471610"/>
            <a:ext cx="400701" cy="257175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1" name="AutoShape 78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361119" y="2197066"/>
            <a:ext cx="366788" cy="533196"/>
          </a:xfrm>
          <a:prstGeom prst="rightArrow">
            <a:avLst>
              <a:gd name="adj1" fmla="val 50000"/>
              <a:gd name="adj2" fmla="val 683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d-ID" altLang="en-US">
              <a:latin typeface="Calibri" pitchFamily="34" charset="0"/>
            </a:endParaRPr>
          </a:p>
        </p:txBody>
      </p:sp>
      <p:sp>
        <p:nvSpPr>
          <p:cNvPr id="82" name="Text Box 7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734263" y="1776600"/>
            <a:ext cx="1231322" cy="4318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1300"/>
              </a:lnSpc>
            </a:pPr>
            <a:r>
              <a:rPr lang="id-ID" altLang="en-US" sz="1400">
                <a:latin typeface="Arial Narrow" panose="020B0606020202030204" pitchFamily="34" charset="0"/>
              </a:rPr>
              <a:t>ANEKA </a:t>
            </a:r>
          </a:p>
          <a:p>
            <a:pPr algn="ctr">
              <a:lnSpc>
                <a:spcPts val="1300"/>
              </a:lnSpc>
            </a:pPr>
            <a:r>
              <a:rPr lang="id-ID" altLang="en-US" sz="1400">
                <a:latin typeface="Arial Narrow" panose="020B0606020202030204" pitchFamily="34" charset="0"/>
              </a:rPr>
              <a:t>PRODUK HILIR</a:t>
            </a:r>
            <a:endParaRPr lang="en-US" altLang="en-US" sz="1400">
              <a:latin typeface="Arial Narrow" panose="020B0606020202030204" pitchFamily="34" charset="0"/>
            </a:endParaRPr>
          </a:p>
        </p:txBody>
      </p:sp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39" y="273256"/>
            <a:ext cx="2971807" cy="266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" name="Text Box 83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9959697" y="3502877"/>
            <a:ext cx="1231321" cy="4289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3270" tIns="46635" rIns="93270" bIns="46635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sz="1400">
                <a:latin typeface="Calibri" pitchFamily="34" charset="0"/>
                <a:ea typeface="ＭＳ Ｐゴシック" charset="0"/>
                <a:cs typeface="ＭＳ Ｐゴシック" charset="0"/>
              </a:rPr>
              <a:t>Domestik </a:t>
            </a:r>
            <a:endParaRPr lang="en-US" sz="1400" dirty="0"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" name="Text Box 8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9959697" y="4273298"/>
            <a:ext cx="1231321" cy="4289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3270" tIns="46635" rIns="93270" bIns="46635" anchor="ctr"/>
          <a:lstStyle>
            <a:lvl1pPr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sz="1400">
                <a:latin typeface="Calibri" pitchFamily="34" charset="0"/>
                <a:ea typeface="ＭＳ Ｐゴシック" charset="0"/>
                <a:cs typeface="ＭＳ Ｐゴシック" charset="0"/>
              </a:rPr>
              <a:t>Ekspor</a:t>
            </a:r>
            <a:endParaRPr lang="en-US" sz="1400" dirty="0"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Bent-Up Arrow 21"/>
          <p:cNvSpPr/>
          <p:nvPr/>
        </p:nvSpPr>
        <p:spPr>
          <a:xfrm>
            <a:off x="9521846" y="4782491"/>
            <a:ext cx="1243992" cy="797905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0" name="Up Arrow 109"/>
          <p:cNvSpPr/>
          <p:nvPr/>
        </p:nvSpPr>
        <p:spPr bwMode="auto">
          <a:xfrm rot="10800000">
            <a:off x="10365949" y="2848421"/>
            <a:ext cx="399888" cy="56344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1" name="Up Arrow 110"/>
          <p:cNvSpPr/>
          <p:nvPr/>
        </p:nvSpPr>
        <p:spPr bwMode="auto">
          <a:xfrm rot="14944179">
            <a:off x="7820172" y="1042727"/>
            <a:ext cx="400033" cy="166098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2" name="Up Arrow 111"/>
          <p:cNvSpPr/>
          <p:nvPr/>
        </p:nvSpPr>
        <p:spPr bwMode="auto">
          <a:xfrm rot="13540540">
            <a:off x="8604952" y="2399298"/>
            <a:ext cx="400033" cy="120204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24" name="Elbow Connector 23"/>
          <p:cNvCxnSpPr/>
          <p:nvPr/>
        </p:nvCxnSpPr>
        <p:spPr>
          <a:xfrm>
            <a:off x="8457562" y="4213790"/>
            <a:ext cx="1441552" cy="147438"/>
          </a:xfrm>
          <a:prstGeom prst="bentConnector3">
            <a:avLst/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6" name="Elbow Connector 115"/>
          <p:cNvCxnSpPr/>
          <p:nvPr/>
        </p:nvCxnSpPr>
        <p:spPr>
          <a:xfrm flipV="1">
            <a:off x="8457562" y="3825553"/>
            <a:ext cx="1441552" cy="149234"/>
          </a:xfrm>
          <a:prstGeom prst="bentConnector3">
            <a:avLst/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5695" y="3496527"/>
            <a:ext cx="4912456" cy="6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9" name="Straight Connector 7168"/>
          <p:cNvCxnSpPr>
            <a:endCxn id="48" idx="2"/>
          </p:cNvCxnSpPr>
          <p:nvPr/>
        </p:nvCxnSpPr>
        <p:spPr>
          <a:xfrm flipV="1">
            <a:off x="633097" y="3130141"/>
            <a:ext cx="0" cy="37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1205103" y="3123673"/>
            <a:ext cx="0" cy="37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1933010" y="3130142"/>
            <a:ext cx="0" cy="37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2611438" y="3123673"/>
            <a:ext cx="0" cy="37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3279797" y="3130142"/>
            <a:ext cx="0" cy="37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960920" y="3499348"/>
            <a:ext cx="0" cy="37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3157225" y="3495061"/>
            <a:ext cx="0" cy="37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V="1">
            <a:off x="5495451" y="3495061"/>
            <a:ext cx="0" cy="372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4675096" y="2872913"/>
            <a:ext cx="2177" cy="6221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60" idx="0"/>
          </p:cNvCxnSpPr>
          <p:nvPr/>
        </p:nvCxnSpPr>
        <p:spPr>
          <a:xfrm>
            <a:off x="7797551" y="2660500"/>
            <a:ext cx="0" cy="1207298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7177" idx="3"/>
          </p:cNvCxnSpPr>
          <p:nvPr/>
        </p:nvCxnSpPr>
        <p:spPr>
          <a:xfrm flipH="1">
            <a:off x="6965585" y="2660501"/>
            <a:ext cx="840277" cy="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5918631" y="3130144"/>
            <a:ext cx="0" cy="73765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24335D-96C9-FD7E-C103-1F8B3C8D0264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676400" cy="9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34318" r="38283" b="18182"/>
          <a:stretch/>
        </p:blipFill>
        <p:spPr bwMode="auto">
          <a:xfrm>
            <a:off x="681644" y="2510444"/>
            <a:ext cx="10443556" cy="419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1575137"/>
            <a:ext cx="3200400" cy="1015663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KEPEMIMPINAN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KEWIRAUSAHAAN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MANAJERIAL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171271"/>
            <a:ext cx="9906000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PARADIGMA PENGEMBANGAN KELEMBAGAAN EKONOMI PETANI/PEKEBUN BERBASIS HILIRISASI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B1322-1BCD-F1A7-671D-CE9C7C023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7400" cy="1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987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PIYESZPGEqRa3nRXm5h5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sHoJpJP0myKb.GRSbkZ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ZbaYM1gpkaOh7lrbBYBd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sHoJpJP0myKb.GRSbkZ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P7BqFQLE2HkNIFcUok_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P7BqFQLE2HkNIFcUok_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m2LPrUZp0WKrAlz9PKdA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aEY8PqLk2pxQbi3HNFA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aEY8PqLk2pxQbi3HNF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aIzfl2gkSDB0gootIz.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ZBSQqnDEOIlkKhvh1XF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m2LPrUZp0WKrAlz9PKdA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j48DgEyUixyBTwYTvQl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P7BqFQLE2HkNIFcUok_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801</Words>
  <Application>Microsoft Office PowerPoint</Application>
  <PresentationFormat>Widescreen</PresentationFormat>
  <Paragraphs>157</Paragraphs>
  <Slides>19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ＭＳ Ｐゴシック</vt:lpstr>
      <vt:lpstr>Adobe Fan Heiti Std B</vt:lpstr>
      <vt:lpstr>Agency FB</vt:lpstr>
      <vt:lpstr>Arial</vt:lpstr>
      <vt:lpstr>Arial Black</vt:lpstr>
      <vt:lpstr>Arial Narrow</vt:lpstr>
      <vt:lpstr>Calibri</vt:lpstr>
      <vt:lpstr>Century Gothic</vt:lpstr>
      <vt:lpstr>Corbel</vt:lpstr>
      <vt:lpstr>Impact</vt:lpstr>
      <vt:lpstr>Lucida Sans Unicode</vt:lpstr>
      <vt:lpstr>Trebuchet MS</vt:lpstr>
      <vt:lpstr>Wingdings</vt:lpstr>
      <vt:lpstr>Wingdings 3</vt:lpstr>
      <vt:lpstr>Office Theme</vt:lpstr>
      <vt:lpstr>Ecology 16x9</vt:lpstr>
      <vt:lpstr>Facet</vt:lpstr>
      <vt:lpstr>1_Office Theme</vt:lpstr>
      <vt:lpstr>TCLayout.ActiveDocument.1</vt:lpstr>
      <vt:lpstr> Mengubah Limbah Menjadi Berkah; Peluang Ekspor Lidi Kelapa Sawit  &amp; Aneka Produk Turunan Lidi  Kelapa Sawit Riau </vt:lpstr>
      <vt:lpstr>Potensi Perkebunan</vt:lpstr>
      <vt:lpstr>Kontribusi Sub Sektor Perkebunan di Provinsi Riau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Mengolah Limbah Lidi Kelapa Sawit Menjadi Aneka Turunan Produk Kerajinan</vt:lpstr>
      <vt:lpstr>PowerPoint Presentation</vt:lpstr>
      <vt:lpstr>NILAI TAMBAH DARI ANEKA PRODUK HILIRISASI LIDI SAWIT : TAS LIDI SAWIT DAN KOTAK TISSUE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Hp hp</cp:lastModifiedBy>
  <cp:revision>50</cp:revision>
  <dcterms:created xsi:type="dcterms:W3CDTF">2024-05-13T09:40:09Z</dcterms:created>
  <dcterms:modified xsi:type="dcterms:W3CDTF">2024-11-17T17:39:42Z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2024-05-13T00:00:00Z</vt:filetime>
  </property>
</Properties>
</file>